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omic Sans MS" panose="030F0702030302020204" pitchFamily="66" charset="0"/>
      <p:regular r:id="rId27"/>
      <p:bold r:id="rId28"/>
      <p:italic r:id="rId29"/>
      <p:boldItalic r:id="rId30"/>
    </p:embeddedFont>
    <p:embeddedFont>
      <p:font typeface="Corbel" panose="020B05030202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8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12a7b1283_0_0: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2e12a7b1283_0_0: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t>Introduce the driving questions for the next 3 weeks.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why students think the arrows are different colors.</a:t>
            </a:r>
            <a:endParaRPr/>
          </a:p>
          <a:p>
            <a:pPr marL="0" lvl="0" indent="0" algn="l" rtl="0">
              <a:spcBef>
                <a:spcPts val="0"/>
              </a:spcBef>
              <a:spcAft>
                <a:spcPts val="0"/>
              </a:spcAft>
              <a:buNone/>
            </a:pPr>
            <a:r>
              <a:rPr lang="en-US"/>
              <a:t>Yellow-energy to an herbivore</a:t>
            </a:r>
            <a:endParaRPr/>
          </a:p>
          <a:p>
            <a:pPr marL="0" lvl="0" indent="0" algn="l" rtl="0">
              <a:spcBef>
                <a:spcPts val="0"/>
              </a:spcBef>
              <a:spcAft>
                <a:spcPts val="0"/>
              </a:spcAft>
              <a:buNone/>
            </a:pPr>
            <a:r>
              <a:rPr lang="en-US"/>
              <a:t>Orange- energy to an omnivore</a:t>
            </a:r>
            <a:endParaRPr/>
          </a:p>
          <a:p>
            <a:pPr marL="0" lvl="0" indent="0" algn="l" rtl="0">
              <a:spcBef>
                <a:spcPts val="0"/>
              </a:spcBef>
              <a:spcAft>
                <a:spcPts val="0"/>
              </a:spcAft>
              <a:buNone/>
            </a:pPr>
            <a:r>
              <a:rPr lang="en-US"/>
              <a:t>Red- energy to a carnivore</a:t>
            </a:r>
            <a:endParaRPr/>
          </a:p>
        </p:txBody>
      </p:sp>
      <p:sp>
        <p:nvSpPr>
          <p:cNvPr id="222" name="Google Shape;2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d124a1f1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Point out where the different consumers are in the web.</a:t>
            </a:r>
            <a:endParaRPr/>
          </a:p>
        </p:txBody>
      </p:sp>
      <p:sp>
        <p:nvSpPr>
          <p:cNvPr id="230" name="Google Shape;230;g11d124a1f1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d124a1f1c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with students the different types of prey in the sonoran desert and the different predators. Which can be prey and a predator? Which animals in the Sonoran Desert are apex predators? They can use their poster boards to find examples.</a:t>
            </a:r>
            <a:endParaRPr/>
          </a:p>
        </p:txBody>
      </p:sp>
      <p:sp>
        <p:nvSpPr>
          <p:cNvPr id="239" name="Google Shape;239;g11d124a1f1c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d124a1f1c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11d124a1f1c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d124a1f1c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 over the examples on the slide:</a:t>
            </a:r>
            <a:endParaRPr/>
          </a:p>
          <a:p>
            <a:pPr marL="0" lvl="0" indent="0" algn="l" rtl="0">
              <a:spcBef>
                <a:spcPts val="0"/>
              </a:spcBef>
              <a:spcAft>
                <a:spcPts val="0"/>
              </a:spcAft>
              <a:buNone/>
            </a:pPr>
            <a:r>
              <a:rPr lang="en-US"/>
              <a:t>The Cactus Wren builds a nest out of desert plants and builds the nest in a Cholla cactus.</a:t>
            </a:r>
            <a:endParaRPr/>
          </a:p>
          <a:p>
            <a:pPr marL="0" lvl="0" indent="0" algn="l" rtl="0">
              <a:spcBef>
                <a:spcPts val="0"/>
              </a:spcBef>
              <a:spcAft>
                <a:spcPts val="0"/>
              </a:spcAft>
              <a:buNone/>
            </a:pPr>
            <a:r>
              <a:rPr lang="en-US"/>
              <a:t>The Elf Owl makes a home in the trunk of an old Saguaro to keep it safe from the heat during the day.</a:t>
            </a:r>
            <a:endParaRPr/>
          </a:p>
        </p:txBody>
      </p:sp>
      <p:sp>
        <p:nvSpPr>
          <p:cNvPr id="257" name="Google Shape;257;g11d124a1f1c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1d124a1f1c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 over some examples from the pictures above:</a:t>
            </a:r>
            <a:endParaRPr/>
          </a:p>
          <a:p>
            <a:pPr marL="0" lvl="0" indent="0" algn="l" rtl="0">
              <a:spcBef>
                <a:spcPts val="0"/>
              </a:spcBef>
              <a:spcAft>
                <a:spcPts val="0"/>
              </a:spcAft>
              <a:buNone/>
            </a:pPr>
            <a:r>
              <a:rPr lang="en-US"/>
              <a:t>Bees collecting pollen on their bodies and transferring it when they go to other plants.</a:t>
            </a:r>
            <a:endParaRPr/>
          </a:p>
          <a:p>
            <a:pPr marL="0" lvl="0" indent="0" algn="l" rtl="0">
              <a:spcBef>
                <a:spcPts val="0"/>
              </a:spcBef>
              <a:spcAft>
                <a:spcPts val="0"/>
              </a:spcAft>
              <a:buNone/>
            </a:pPr>
            <a:r>
              <a:rPr lang="en-US"/>
              <a:t>Spreading mesquite seeds in their scat</a:t>
            </a:r>
            <a:endParaRPr/>
          </a:p>
          <a:p>
            <a:pPr marL="0" lvl="0" indent="0" algn="l" rtl="0">
              <a:spcBef>
                <a:spcPts val="0"/>
              </a:spcBef>
              <a:spcAft>
                <a:spcPts val="0"/>
              </a:spcAft>
              <a:buNone/>
            </a:pPr>
            <a:r>
              <a:rPr lang="en-US"/>
              <a:t>Deer spreading seed when the devil’s claw seed pod gets stuck in their hoof. As they walk, it grinds the seed pod and releases the seeds.</a:t>
            </a:r>
            <a:endParaRPr/>
          </a:p>
        </p:txBody>
      </p:sp>
      <p:sp>
        <p:nvSpPr>
          <p:cNvPr id="268" name="Google Shape;268;g11d124a1f1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324010348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324010348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 Have students think-pair-share about the relationship between all the different types of living things and connect back to the groups they made on their boards since you will revisit them the next lesson. Pass out student handout #3. Have students work in pairs to fill in the definitions of each role and an example from the lesson. They will also explain the way plants depend on animals in the Sonoran Desert.</a:t>
            </a:r>
            <a:endParaRPr>
              <a:latin typeface="Arial"/>
              <a:ea typeface="Arial"/>
              <a:cs typeface="Arial"/>
              <a:sym typeface="Arial"/>
            </a:endParaRPr>
          </a:p>
          <a:p>
            <a:pPr marL="0" lvl="0" indent="0" algn="l" rtl="0">
              <a:spcBef>
                <a:spcPts val="0"/>
              </a:spcBef>
              <a:spcAft>
                <a:spcPts val="0"/>
              </a:spcAft>
              <a:buNone/>
            </a:pPr>
            <a:endParaRPr/>
          </a:p>
        </p:txBody>
      </p:sp>
      <p:sp>
        <p:nvSpPr>
          <p:cNvPr id="282" name="Google Shape;282;g1324010348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0: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t>You can use the same envelopes with pictures for this class activity. Be sure each group has at least one producer when they are picking roles. They can label the roles on the picture if you laminated the pictures. If they are not laminated, then you can just have them discuss the role and be sure they know what it is.  Be sure to choose one student to be the sun and stand in the middle.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3289d6dd5e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3289d6dd5e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Pass out student handout #4 and #5. Explain that one of the plants has been removed from the food web, and they need to make an argument for whether or not the ecosystem would be affected. After students have answered the prompt, they can color in the arrows for energy going to herbivores (yellow), omnivores (orange), and carnivores (red).  Bigger image is on the next slide.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03" name="Google Shape;303;g13289d6dd5e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324010348d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324010348d_0_1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Bigger slide to display for students.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e18e813d1f_0_0: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2e18e813d1f_0_0: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t>Introduce the driving questions for the next 3 weeks.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latin typeface="Arial"/>
                <a:ea typeface="Arial"/>
                <a:cs typeface="Arial"/>
                <a:sym typeface="Arial"/>
              </a:rPr>
              <a:t>Prior to the start of the lesson draw a sun on the whiteboard or use one of the suns from the print out. Ask students to think-pair-share what they ate for breakfast that morning or what their favorite thing to eat for breakfast is. Make a list of their answers on the board. Ask students, ‘Did anyone eat sunlight for breakfast?’ Tell students that the energy in everyone’s food can be traced back to the sun. They will be exploring how energy is transferred within the Sonoran Desert. </a:t>
            </a: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Students can use their note sheet from unit 1 to remind them what the different roles in an ecosystem are.  Be sure to review producer, consumer, and decomposer with the students as well as carnivore, omnivore, and herbivore.</a:t>
            </a:r>
            <a:endParaRPr/>
          </a:p>
        </p:txBody>
      </p:sp>
      <p:sp>
        <p:nvSpPr>
          <p:cNvPr id="160" name="Google Shape;1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Have a discussion with the students about the three different food chains shown here. Ask what they all started with, what do they notice about the direction of the arrows, what do they notice about the last living organism in each food chain.</a:t>
            </a: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t>Students will need student handouts #1 and #2.  Student handout #2 will be useful when students are trying to figure out animals eat specifically in Sonoran Desert.  Please take a moment to explain how to use student handout #2. You can have students first work on a three link food chain and then come back whole group to discuss before moving on to the six link food chain. Students will need to draw their own arrows to show where the energy is going on all the food chains. You will want them to write the names of the living organisms in the boxes. They will be filling in the roles later.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289d6dd5e_0_113: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13289d6dd5e_0_113: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t>The challenge is for 2 groups to work together to see if they can make a longer food chain.  They could add in a decomposer as well. Remind them to write the names of the living organisms in the boxes and add arrows.  They can add pictures if they have time as an extension.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7: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t>Whole group discuss the different food chains they made. Have them talk about what they noticed and ask if they have any new wonders. If they do, add to the wonder wall.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20" name="Google Shape;20;p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orbel"/>
                <a:ea typeface="Corbel"/>
                <a:cs typeface="Corbel"/>
                <a:sym typeface="Corbel"/>
              </a:defRPr>
            </a:lvl1pPr>
            <a:lvl2pPr marL="0" lvl="1" indent="0" algn="r">
              <a:spcBef>
                <a:spcPts val="0"/>
              </a:spcBef>
              <a:buNone/>
              <a:defRPr sz="1200" b="0" i="0" u="none" strike="noStrike" cap="none">
                <a:solidFill>
                  <a:srgbClr val="FFFFFF"/>
                </a:solidFill>
                <a:latin typeface="Corbel"/>
                <a:ea typeface="Corbel"/>
                <a:cs typeface="Corbel"/>
                <a:sym typeface="Corbel"/>
              </a:defRPr>
            </a:lvl2pPr>
            <a:lvl3pPr marL="0" lvl="2" indent="0" algn="r">
              <a:spcBef>
                <a:spcPts val="0"/>
              </a:spcBef>
              <a:buNone/>
              <a:defRPr sz="1200" b="0" i="0" u="none" strike="noStrike" cap="none">
                <a:solidFill>
                  <a:srgbClr val="FFFFFF"/>
                </a:solidFill>
                <a:latin typeface="Corbel"/>
                <a:ea typeface="Corbel"/>
                <a:cs typeface="Corbel"/>
                <a:sym typeface="Corbel"/>
              </a:defRPr>
            </a:lvl3pPr>
            <a:lvl4pPr marL="0" lvl="3" indent="0" algn="r">
              <a:spcBef>
                <a:spcPts val="0"/>
              </a:spcBef>
              <a:buNone/>
              <a:defRPr sz="1200" b="0" i="0" u="none" strike="noStrike" cap="none">
                <a:solidFill>
                  <a:srgbClr val="FFFFFF"/>
                </a:solidFill>
                <a:latin typeface="Corbel"/>
                <a:ea typeface="Corbel"/>
                <a:cs typeface="Corbel"/>
                <a:sym typeface="Corbel"/>
              </a:defRPr>
            </a:lvl4pPr>
            <a:lvl5pPr marL="0" lvl="4" indent="0" algn="r">
              <a:spcBef>
                <a:spcPts val="0"/>
              </a:spcBef>
              <a:buNone/>
              <a:defRPr sz="1200" b="0" i="0" u="none" strike="noStrike" cap="none">
                <a:solidFill>
                  <a:srgbClr val="FFFFFF"/>
                </a:solidFill>
                <a:latin typeface="Corbel"/>
                <a:ea typeface="Corbel"/>
                <a:cs typeface="Corbel"/>
                <a:sym typeface="Corbel"/>
              </a:defRPr>
            </a:lvl5pPr>
            <a:lvl6pPr marL="0" lvl="5" indent="0" algn="r">
              <a:spcBef>
                <a:spcPts val="0"/>
              </a:spcBef>
              <a:buNone/>
              <a:defRPr sz="1200" b="0" i="0" u="none" strike="noStrike" cap="none">
                <a:solidFill>
                  <a:srgbClr val="FFFFFF"/>
                </a:solidFill>
                <a:latin typeface="Corbel"/>
                <a:ea typeface="Corbel"/>
                <a:cs typeface="Corbel"/>
                <a:sym typeface="Corbel"/>
              </a:defRPr>
            </a:lvl6pPr>
            <a:lvl7pPr marL="0" lvl="6" indent="0" algn="r">
              <a:spcBef>
                <a:spcPts val="0"/>
              </a:spcBef>
              <a:buNone/>
              <a:defRPr sz="1200" b="0" i="0" u="none" strike="noStrike" cap="none">
                <a:solidFill>
                  <a:srgbClr val="FFFFFF"/>
                </a:solidFill>
                <a:latin typeface="Corbel"/>
                <a:ea typeface="Corbel"/>
                <a:cs typeface="Corbel"/>
                <a:sym typeface="Corbel"/>
              </a:defRPr>
            </a:lvl7pPr>
            <a:lvl8pPr marL="0" lvl="7" indent="0" algn="r">
              <a:spcBef>
                <a:spcPts val="0"/>
              </a:spcBef>
              <a:buNone/>
              <a:defRPr sz="1200" b="0" i="0" u="none" strike="noStrike" cap="none">
                <a:solidFill>
                  <a:srgbClr val="FFFFFF"/>
                </a:solidFill>
                <a:latin typeface="Corbel"/>
                <a:ea typeface="Corbel"/>
                <a:cs typeface="Corbel"/>
                <a:sym typeface="Corbel"/>
              </a:defRPr>
            </a:lvl8pPr>
            <a:lvl9pPr marL="0" lvl="8" indent="0" algn="r">
              <a:spcBef>
                <a:spcPts val="0"/>
              </a:spcBef>
              <a:buNone/>
              <a:defRPr sz="1200" b="0" i="0" u="none" strike="noStrike" cap="none">
                <a:solidFill>
                  <a:srgbClr val="FFFFFF"/>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2"/>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a:spLocks noGrp="1"/>
          </p:cNvSpPr>
          <p:nvPr>
            <p:ph type="pic" idx="2"/>
          </p:nvPr>
        </p:nvSpPr>
        <p:spPr>
          <a:xfrm>
            <a:off x="5413248" y="1069847"/>
            <a:ext cx="6099048" cy="4800600"/>
          </a:xfrm>
          <a:prstGeom prst="rect">
            <a:avLst/>
          </a:prstGeom>
          <a:noFill/>
          <a:ln>
            <a:noFill/>
          </a:ln>
        </p:spPr>
      </p:sp>
      <p:sp>
        <p:nvSpPr>
          <p:cNvPr id="76" name="Google Shape;76;p11"/>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7" name="Google Shape;77;p1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3" name="Google Shape;83;p1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9" name="Google Shape;89;p1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rmAutofit/>
          </a:bodyPr>
          <a:lstStyle>
            <a:lvl1pPr lvl="0" algn="l" rtl="0">
              <a:lnSpc>
                <a:spcPct val="90000"/>
              </a:lnSpc>
              <a:spcBef>
                <a:spcPts val="0"/>
              </a:spcBef>
              <a:spcAft>
                <a:spcPts val="0"/>
              </a:spcAft>
              <a:buClr>
                <a:schemeClr val="accent1"/>
              </a:buClr>
              <a:buSzPts val="2800"/>
              <a:buFont typeface="Corbel"/>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4" name="Google Shape;94;p14"/>
          <p:cNvSpPr txBox="1">
            <a:spLocks noGrp="1"/>
          </p:cNvSpPr>
          <p:nvPr>
            <p:ph type="body" idx="1"/>
          </p:nvPr>
        </p:nvSpPr>
        <p:spPr>
          <a:xfrm>
            <a:off x="415600" y="1536633"/>
            <a:ext cx="5333100" cy="4555200"/>
          </a:xfrm>
          <a:prstGeom prst="rect">
            <a:avLst/>
          </a:prstGeom>
          <a:noFill/>
          <a:ln>
            <a:noFill/>
          </a:ln>
        </p:spPr>
        <p:txBody>
          <a:bodyPr spcFirstLastPara="1" wrap="square" lIns="91425" tIns="91425" rIns="91425" bIns="91425" anchor="t" anchorCtr="0">
            <a:normAutofit/>
          </a:bodyPr>
          <a:lstStyle>
            <a:lvl1pPr marL="457200" lvl="0" indent="-317500" algn="l" rtl="0">
              <a:lnSpc>
                <a:spcPct val="90000"/>
              </a:lnSpc>
              <a:spcBef>
                <a:spcPts val="0"/>
              </a:spcBef>
              <a:spcAft>
                <a:spcPts val="0"/>
              </a:spcAft>
              <a:buSzPts val="1400"/>
              <a:buChar char="●"/>
              <a:defRPr sz="1867"/>
            </a:lvl1pPr>
            <a:lvl2pPr marL="914400" lvl="1" indent="-304800" algn="l" rtl="0">
              <a:lnSpc>
                <a:spcPct val="90000"/>
              </a:lnSpc>
              <a:spcBef>
                <a:spcPts val="2133"/>
              </a:spcBef>
              <a:spcAft>
                <a:spcPts val="0"/>
              </a:spcAft>
              <a:buSzPts val="1200"/>
              <a:buChar char="○"/>
              <a:defRPr sz="1600"/>
            </a:lvl2pPr>
            <a:lvl3pPr marL="1371600" lvl="2" indent="-304800" algn="l" rtl="0">
              <a:lnSpc>
                <a:spcPct val="90000"/>
              </a:lnSpc>
              <a:spcBef>
                <a:spcPts val="2133"/>
              </a:spcBef>
              <a:spcAft>
                <a:spcPts val="0"/>
              </a:spcAft>
              <a:buSzPts val="1200"/>
              <a:buChar char="■"/>
              <a:defRPr sz="1600"/>
            </a:lvl3pPr>
            <a:lvl4pPr marL="1828800" lvl="3" indent="-304800" algn="l" rtl="0">
              <a:lnSpc>
                <a:spcPct val="90000"/>
              </a:lnSpc>
              <a:spcBef>
                <a:spcPts val="2133"/>
              </a:spcBef>
              <a:spcAft>
                <a:spcPts val="0"/>
              </a:spcAft>
              <a:buSzPts val="1200"/>
              <a:buChar char="●"/>
              <a:defRPr sz="1600"/>
            </a:lvl4pPr>
            <a:lvl5pPr marL="2286000" lvl="4" indent="-304800" algn="l" rtl="0">
              <a:lnSpc>
                <a:spcPct val="90000"/>
              </a:lnSpc>
              <a:spcBef>
                <a:spcPts val="2133"/>
              </a:spcBef>
              <a:spcAft>
                <a:spcPts val="0"/>
              </a:spcAft>
              <a:buSzPts val="1200"/>
              <a:buChar char="○"/>
              <a:defRPr sz="1600"/>
            </a:lvl5pPr>
            <a:lvl6pPr marL="2743200" lvl="5" indent="-304800" algn="l" rtl="0">
              <a:lnSpc>
                <a:spcPct val="90000"/>
              </a:lnSpc>
              <a:spcBef>
                <a:spcPts val="2133"/>
              </a:spcBef>
              <a:spcAft>
                <a:spcPts val="0"/>
              </a:spcAft>
              <a:buSzPts val="1200"/>
              <a:buChar char="■"/>
              <a:defRPr sz="1600"/>
            </a:lvl6pPr>
            <a:lvl7pPr marL="3200400" lvl="6" indent="-304800" algn="l" rtl="0">
              <a:lnSpc>
                <a:spcPct val="90000"/>
              </a:lnSpc>
              <a:spcBef>
                <a:spcPts val="2133"/>
              </a:spcBef>
              <a:spcAft>
                <a:spcPts val="0"/>
              </a:spcAft>
              <a:buSzPts val="1200"/>
              <a:buChar char="●"/>
              <a:defRPr sz="1600"/>
            </a:lvl7pPr>
            <a:lvl8pPr marL="3657600" lvl="7" indent="-304800" algn="l" rtl="0">
              <a:lnSpc>
                <a:spcPct val="90000"/>
              </a:lnSpc>
              <a:spcBef>
                <a:spcPts val="2133"/>
              </a:spcBef>
              <a:spcAft>
                <a:spcPts val="0"/>
              </a:spcAft>
              <a:buSzPts val="1200"/>
              <a:buChar char="○"/>
              <a:defRPr sz="1600"/>
            </a:lvl8pPr>
            <a:lvl9pPr marL="4114800" lvl="8" indent="-304800" algn="l" rtl="0">
              <a:lnSpc>
                <a:spcPct val="90000"/>
              </a:lnSpc>
              <a:spcBef>
                <a:spcPts val="2133"/>
              </a:spcBef>
              <a:spcAft>
                <a:spcPts val="2133"/>
              </a:spcAft>
              <a:buSzPts val="1200"/>
              <a:buChar char="■"/>
              <a:defRPr sz="1600"/>
            </a:lvl9pPr>
          </a:lstStyle>
          <a:p>
            <a:endParaRPr/>
          </a:p>
        </p:txBody>
      </p:sp>
      <p:sp>
        <p:nvSpPr>
          <p:cNvPr id="95" name="Google Shape;95;p14"/>
          <p:cNvSpPr txBox="1">
            <a:spLocks noGrp="1"/>
          </p:cNvSpPr>
          <p:nvPr>
            <p:ph type="body" idx="2"/>
          </p:nvPr>
        </p:nvSpPr>
        <p:spPr>
          <a:xfrm>
            <a:off x="6443200" y="1536633"/>
            <a:ext cx="5333100" cy="4555200"/>
          </a:xfrm>
          <a:prstGeom prst="rect">
            <a:avLst/>
          </a:prstGeom>
          <a:noFill/>
          <a:ln>
            <a:noFill/>
          </a:ln>
        </p:spPr>
        <p:txBody>
          <a:bodyPr spcFirstLastPara="1" wrap="square" lIns="91425" tIns="91425" rIns="91425" bIns="91425" anchor="t" anchorCtr="0">
            <a:normAutofit/>
          </a:bodyPr>
          <a:lstStyle>
            <a:lvl1pPr marL="457200" lvl="0" indent="-317500" algn="l" rtl="0">
              <a:lnSpc>
                <a:spcPct val="90000"/>
              </a:lnSpc>
              <a:spcBef>
                <a:spcPts val="0"/>
              </a:spcBef>
              <a:spcAft>
                <a:spcPts val="0"/>
              </a:spcAft>
              <a:buSzPts val="1400"/>
              <a:buChar char="●"/>
              <a:defRPr sz="1867"/>
            </a:lvl1pPr>
            <a:lvl2pPr marL="914400" lvl="1" indent="-304800" algn="l" rtl="0">
              <a:lnSpc>
                <a:spcPct val="90000"/>
              </a:lnSpc>
              <a:spcBef>
                <a:spcPts val="2133"/>
              </a:spcBef>
              <a:spcAft>
                <a:spcPts val="0"/>
              </a:spcAft>
              <a:buSzPts val="1200"/>
              <a:buChar char="○"/>
              <a:defRPr sz="1600"/>
            </a:lvl2pPr>
            <a:lvl3pPr marL="1371600" lvl="2" indent="-304800" algn="l" rtl="0">
              <a:lnSpc>
                <a:spcPct val="90000"/>
              </a:lnSpc>
              <a:spcBef>
                <a:spcPts val="2133"/>
              </a:spcBef>
              <a:spcAft>
                <a:spcPts val="0"/>
              </a:spcAft>
              <a:buSzPts val="1200"/>
              <a:buChar char="■"/>
              <a:defRPr sz="1600"/>
            </a:lvl3pPr>
            <a:lvl4pPr marL="1828800" lvl="3" indent="-304800" algn="l" rtl="0">
              <a:lnSpc>
                <a:spcPct val="90000"/>
              </a:lnSpc>
              <a:spcBef>
                <a:spcPts val="2133"/>
              </a:spcBef>
              <a:spcAft>
                <a:spcPts val="0"/>
              </a:spcAft>
              <a:buSzPts val="1200"/>
              <a:buChar char="●"/>
              <a:defRPr sz="1600"/>
            </a:lvl4pPr>
            <a:lvl5pPr marL="2286000" lvl="4" indent="-304800" algn="l" rtl="0">
              <a:lnSpc>
                <a:spcPct val="90000"/>
              </a:lnSpc>
              <a:spcBef>
                <a:spcPts val="2133"/>
              </a:spcBef>
              <a:spcAft>
                <a:spcPts val="0"/>
              </a:spcAft>
              <a:buSzPts val="1200"/>
              <a:buChar char="○"/>
              <a:defRPr sz="1600"/>
            </a:lvl5pPr>
            <a:lvl6pPr marL="2743200" lvl="5" indent="-304800" algn="l" rtl="0">
              <a:lnSpc>
                <a:spcPct val="90000"/>
              </a:lnSpc>
              <a:spcBef>
                <a:spcPts val="2133"/>
              </a:spcBef>
              <a:spcAft>
                <a:spcPts val="0"/>
              </a:spcAft>
              <a:buSzPts val="1200"/>
              <a:buChar char="■"/>
              <a:defRPr sz="1600"/>
            </a:lvl6pPr>
            <a:lvl7pPr marL="3200400" lvl="6" indent="-304800" algn="l" rtl="0">
              <a:lnSpc>
                <a:spcPct val="90000"/>
              </a:lnSpc>
              <a:spcBef>
                <a:spcPts val="2133"/>
              </a:spcBef>
              <a:spcAft>
                <a:spcPts val="0"/>
              </a:spcAft>
              <a:buSzPts val="1200"/>
              <a:buChar char="●"/>
              <a:defRPr sz="1600"/>
            </a:lvl7pPr>
            <a:lvl8pPr marL="3657600" lvl="7" indent="-304800" algn="l" rtl="0">
              <a:lnSpc>
                <a:spcPct val="90000"/>
              </a:lnSpc>
              <a:spcBef>
                <a:spcPts val="2133"/>
              </a:spcBef>
              <a:spcAft>
                <a:spcPts val="0"/>
              </a:spcAft>
              <a:buSzPts val="1200"/>
              <a:buChar char="○"/>
              <a:defRPr sz="1600"/>
            </a:lvl8pPr>
            <a:lvl9pPr marL="4114800" lvl="8" indent="-304800" algn="l" rtl="0">
              <a:lnSpc>
                <a:spcPct val="90000"/>
              </a:lnSpc>
              <a:spcBef>
                <a:spcPts val="2133"/>
              </a:spcBef>
              <a:spcAft>
                <a:spcPts val="2133"/>
              </a:spcAft>
              <a:buSzPts val="1200"/>
              <a:buChar char="■"/>
              <a:defRPr sz="1600"/>
            </a:lvl9pPr>
          </a:lstStyle>
          <a:p>
            <a:endParaRPr/>
          </a:p>
        </p:txBody>
      </p:sp>
      <p:sp>
        <p:nvSpPr>
          <p:cNvPr id="96" name="Google Shape;96;p14"/>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03" name="Google Shape;103;p16"/>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04" name="Google Shape;104;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07" name="Google Shape;107;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0" name="Google Shape;110;p1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11" name="Google Shape;111;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4" name="Google Shape;114;p19"/>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5" name="Google Shape;115;p19"/>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6" name="Google Shape;116;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9" name="Google Shape;119;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22" name="Google Shape;122;p21"/>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23" name="Google Shape;123;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26" name="Google Shape;126;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sp>
        <p:nvSpPr>
          <p:cNvPr id="128" name="Google Shape;128;p2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 name="Google Shape;129;p23"/>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30" name="Google Shape;130;p23"/>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1" name="Google Shape;131;p23"/>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32" name="Google Shape;132;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3"/>
        <p:cNvGrpSpPr/>
        <p:nvPr/>
      </p:nvGrpSpPr>
      <p:grpSpPr>
        <a:xfrm>
          <a:off x="0" y="0"/>
          <a:ext cx="0" cy="0"/>
          <a:chOff x="0" y="0"/>
          <a:chExt cx="0" cy="0"/>
        </a:xfrm>
      </p:grpSpPr>
      <p:sp>
        <p:nvSpPr>
          <p:cNvPr id="134" name="Google Shape;134;p24"/>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35" name="Google Shape;135;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25"/>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38" name="Google Shape;138;p25"/>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139" name="Google Shape;139;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
        <p:nvSpPr>
          <p:cNvPr id="141" name="Google Shape;141;p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1" name="Google Shape;31;p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accent1"/>
              </a:buClr>
              <a:buSzPts val="2800"/>
              <a:buFont typeface="Corbe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2133"/>
              </a:spcBef>
              <a:spcAft>
                <a:spcPts val="0"/>
              </a:spcAft>
              <a:buSzPts val="1400"/>
              <a:buChar char="○"/>
              <a:defRPr/>
            </a:lvl2pPr>
            <a:lvl3pPr marL="1371600" lvl="2" indent="-317500" algn="l">
              <a:lnSpc>
                <a:spcPct val="90000"/>
              </a:lnSpc>
              <a:spcBef>
                <a:spcPts val="2133"/>
              </a:spcBef>
              <a:spcAft>
                <a:spcPts val="0"/>
              </a:spcAft>
              <a:buSzPts val="1400"/>
              <a:buChar char="■"/>
              <a:defRPr/>
            </a:lvl3pPr>
            <a:lvl4pPr marL="1828800" lvl="3" indent="-317500" algn="l">
              <a:lnSpc>
                <a:spcPct val="90000"/>
              </a:lnSpc>
              <a:spcBef>
                <a:spcPts val="2133"/>
              </a:spcBef>
              <a:spcAft>
                <a:spcPts val="0"/>
              </a:spcAft>
              <a:buSzPts val="1400"/>
              <a:buChar char="●"/>
              <a:defRPr/>
            </a:lvl4pPr>
            <a:lvl5pPr marL="2286000" lvl="4" indent="-317500" algn="l">
              <a:lnSpc>
                <a:spcPct val="9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
        <p:nvSpPr>
          <p:cNvPr id="37" name="Google Shape;37;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1" name="Google Shape;41;p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4" name="Google Shape;44;p6"/>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8" name="Google Shape;48;p7"/>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9" name="Google Shape;49;p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5" name="Google Shape;55;p8"/>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6" name="Google Shape;56;p8"/>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7" name="Google Shape;57;p8"/>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8" name="Google Shape;58;p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9" name="Google Shape;69;p10"/>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0" name="Google Shape;70;p1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3" name="Google Shape;13;p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orbel"/>
                <a:ea typeface="Corbel"/>
                <a:cs typeface="Corbel"/>
                <a:sym typeface="Corbel"/>
              </a:defRPr>
            </a:lvl1pPr>
            <a:lvl2pPr marL="0" marR="0" lvl="1" indent="0" algn="r" rtl="0">
              <a:spcBef>
                <a:spcPts val="0"/>
              </a:spcBef>
              <a:buNone/>
              <a:defRPr sz="1200" b="0" i="0" u="none" strike="noStrike" cap="none">
                <a:solidFill>
                  <a:schemeClr val="accent1"/>
                </a:solidFill>
                <a:latin typeface="Corbel"/>
                <a:ea typeface="Corbel"/>
                <a:cs typeface="Corbel"/>
                <a:sym typeface="Corbel"/>
              </a:defRPr>
            </a:lvl2pPr>
            <a:lvl3pPr marL="0" marR="0" lvl="2" indent="0" algn="r" rtl="0">
              <a:spcBef>
                <a:spcPts val="0"/>
              </a:spcBef>
              <a:buNone/>
              <a:defRPr sz="1200" b="0" i="0" u="none" strike="noStrike" cap="none">
                <a:solidFill>
                  <a:schemeClr val="accent1"/>
                </a:solidFill>
                <a:latin typeface="Corbel"/>
                <a:ea typeface="Corbel"/>
                <a:cs typeface="Corbel"/>
                <a:sym typeface="Corbel"/>
              </a:defRPr>
            </a:lvl3pPr>
            <a:lvl4pPr marL="0" marR="0" lvl="3" indent="0" algn="r" rtl="0">
              <a:spcBef>
                <a:spcPts val="0"/>
              </a:spcBef>
              <a:buNone/>
              <a:defRPr sz="1200" b="0" i="0" u="none" strike="noStrike" cap="none">
                <a:solidFill>
                  <a:schemeClr val="accent1"/>
                </a:solidFill>
                <a:latin typeface="Corbel"/>
                <a:ea typeface="Corbel"/>
                <a:cs typeface="Corbel"/>
                <a:sym typeface="Corbel"/>
              </a:defRPr>
            </a:lvl4pPr>
            <a:lvl5pPr marL="0" marR="0" lvl="4" indent="0" algn="r" rtl="0">
              <a:spcBef>
                <a:spcPts val="0"/>
              </a:spcBef>
              <a:buNone/>
              <a:defRPr sz="1200" b="0" i="0" u="none" strike="noStrike" cap="none">
                <a:solidFill>
                  <a:schemeClr val="accent1"/>
                </a:solidFill>
                <a:latin typeface="Corbel"/>
                <a:ea typeface="Corbel"/>
                <a:cs typeface="Corbel"/>
                <a:sym typeface="Corbel"/>
              </a:defRPr>
            </a:lvl5pPr>
            <a:lvl6pPr marL="0" marR="0" lvl="5" indent="0" algn="r" rtl="0">
              <a:spcBef>
                <a:spcPts val="0"/>
              </a:spcBef>
              <a:buNone/>
              <a:defRPr sz="1200" b="0" i="0" u="none" strike="noStrike" cap="none">
                <a:solidFill>
                  <a:schemeClr val="accent1"/>
                </a:solidFill>
                <a:latin typeface="Corbel"/>
                <a:ea typeface="Corbel"/>
                <a:cs typeface="Corbel"/>
                <a:sym typeface="Corbel"/>
              </a:defRPr>
            </a:lvl6pPr>
            <a:lvl7pPr marL="0" marR="0" lvl="6" indent="0" algn="r" rtl="0">
              <a:spcBef>
                <a:spcPts val="0"/>
              </a:spcBef>
              <a:buNone/>
              <a:defRPr sz="1200" b="0" i="0" u="none" strike="noStrike" cap="none">
                <a:solidFill>
                  <a:schemeClr val="accent1"/>
                </a:solidFill>
                <a:latin typeface="Corbel"/>
                <a:ea typeface="Corbel"/>
                <a:cs typeface="Corbel"/>
                <a:sym typeface="Corbel"/>
              </a:defRPr>
            </a:lvl7pPr>
            <a:lvl8pPr marL="0" marR="0" lvl="7" indent="0" algn="r" rtl="0">
              <a:spcBef>
                <a:spcPts val="0"/>
              </a:spcBef>
              <a:buNone/>
              <a:defRPr sz="1200" b="0" i="0" u="none" strike="noStrike" cap="none">
                <a:solidFill>
                  <a:schemeClr val="accent1"/>
                </a:solidFill>
                <a:latin typeface="Corbel"/>
                <a:ea typeface="Corbel"/>
                <a:cs typeface="Corbel"/>
                <a:sym typeface="Corbel"/>
              </a:defRPr>
            </a:lvl8pPr>
            <a:lvl9pPr marL="0" marR="0" lvl="8" indent="0" algn="r" rtl="0">
              <a:spcBef>
                <a:spcPts val="0"/>
              </a:spcBef>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99" name="Google Shape;99;p1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00" name="Google Shape;100;p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39.png"/><Relationship Id="rId12"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1158313" y="342900"/>
            <a:ext cx="9875400" cy="13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orbel"/>
              <a:buNone/>
            </a:pPr>
            <a:r>
              <a:rPr lang="en-US" b="1">
                <a:solidFill>
                  <a:srgbClr val="8BA88E"/>
                </a:solidFill>
                <a:latin typeface="Arial"/>
                <a:ea typeface="Arial"/>
                <a:cs typeface="Arial"/>
                <a:sym typeface="Arial"/>
              </a:rPr>
              <a:t>Food Webs</a:t>
            </a:r>
            <a:endParaRPr b="1">
              <a:solidFill>
                <a:srgbClr val="8BA88E"/>
              </a:solidFill>
              <a:latin typeface="Arial"/>
              <a:ea typeface="Arial"/>
              <a:cs typeface="Arial"/>
              <a:sym typeface="Arial"/>
            </a:endParaRPr>
          </a:p>
        </p:txBody>
      </p:sp>
      <p:sp>
        <p:nvSpPr>
          <p:cNvPr id="225" name="Google Shape;225;p36"/>
          <p:cNvSpPr txBox="1">
            <a:spLocks noGrp="1"/>
          </p:cNvSpPr>
          <p:nvPr>
            <p:ph type="body" idx="1"/>
          </p:nvPr>
        </p:nvSpPr>
        <p:spPr>
          <a:xfrm>
            <a:off x="1159513" y="1409700"/>
            <a:ext cx="9873000" cy="4038600"/>
          </a:xfrm>
          <a:prstGeom prst="rect">
            <a:avLst/>
          </a:prstGeom>
          <a:noFill/>
          <a:ln>
            <a:noFill/>
          </a:ln>
        </p:spPr>
        <p:txBody>
          <a:bodyPr spcFirstLastPara="1" wrap="square" lIns="91425" tIns="45700" rIns="91425" bIns="45700" anchor="t" anchorCtr="0">
            <a:normAutofit/>
          </a:bodyPr>
          <a:lstStyle/>
          <a:p>
            <a:pPr marL="228600" lvl="0" indent="-182880" algn="l" rtl="0">
              <a:lnSpc>
                <a:spcPct val="90000"/>
              </a:lnSpc>
              <a:spcBef>
                <a:spcPts val="0"/>
              </a:spcBef>
              <a:spcAft>
                <a:spcPts val="0"/>
              </a:spcAft>
              <a:buClr>
                <a:schemeClr val="dk1"/>
              </a:buClr>
              <a:buSzPts val="1760"/>
              <a:buFont typeface="Arial"/>
              <a:buChar char="•"/>
            </a:pPr>
            <a:r>
              <a:rPr lang="en-US">
                <a:solidFill>
                  <a:schemeClr val="dk1"/>
                </a:solidFill>
                <a:latin typeface="Arial"/>
                <a:ea typeface="Arial"/>
                <a:cs typeface="Arial"/>
                <a:sym typeface="Arial"/>
              </a:rPr>
              <a:t>A food chain shows one pathway for energy from organism to organism in an ecosystem, but most animals get energy from more than one source.</a:t>
            </a:r>
            <a:endParaRPr>
              <a:solidFill>
                <a:schemeClr val="dk1"/>
              </a:solidFill>
              <a:latin typeface="Arial"/>
              <a:ea typeface="Arial"/>
              <a:cs typeface="Arial"/>
              <a:sym typeface="Arial"/>
            </a:endParaRPr>
          </a:p>
          <a:p>
            <a:pPr marL="228600" lvl="0" indent="0" algn="l" rtl="0">
              <a:lnSpc>
                <a:spcPct val="90000"/>
              </a:lnSpc>
              <a:spcBef>
                <a:spcPts val="0"/>
              </a:spcBef>
              <a:spcAft>
                <a:spcPts val="0"/>
              </a:spcAft>
              <a:buNone/>
            </a:pPr>
            <a:endParaRPr>
              <a:solidFill>
                <a:schemeClr val="dk1"/>
              </a:solidFill>
              <a:latin typeface="Arial"/>
              <a:ea typeface="Arial"/>
              <a:cs typeface="Arial"/>
              <a:sym typeface="Arial"/>
            </a:endParaRPr>
          </a:p>
          <a:p>
            <a:pPr marL="228600" lvl="0" indent="-182880" algn="l" rtl="0">
              <a:lnSpc>
                <a:spcPct val="90000"/>
              </a:lnSpc>
              <a:spcBef>
                <a:spcPts val="0"/>
              </a:spcBef>
              <a:spcAft>
                <a:spcPts val="0"/>
              </a:spcAft>
              <a:buClr>
                <a:schemeClr val="dk1"/>
              </a:buClr>
              <a:buSzPts val="1760"/>
              <a:buFont typeface="Comic Sans MS"/>
              <a:buChar char="•"/>
            </a:pPr>
            <a:r>
              <a:rPr lang="en-US">
                <a:solidFill>
                  <a:schemeClr val="dk1"/>
                </a:solidFill>
                <a:latin typeface="Arial"/>
                <a:ea typeface="Arial"/>
                <a:cs typeface="Arial"/>
                <a:sym typeface="Arial"/>
              </a:rPr>
              <a:t>A </a:t>
            </a:r>
            <a:r>
              <a:rPr lang="en-US" b="1">
                <a:solidFill>
                  <a:schemeClr val="dk1"/>
                </a:solidFill>
                <a:latin typeface="Arial"/>
                <a:ea typeface="Arial"/>
                <a:cs typeface="Arial"/>
                <a:sym typeface="Arial"/>
              </a:rPr>
              <a:t>Food web</a:t>
            </a:r>
            <a:r>
              <a:rPr lang="en-US">
                <a:solidFill>
                  <a:schemeClr val="dk1"/>
                </a:solidFill>
                <a:latin typeface="Arial"/>
                <a:ea typeface="Arial"/>
                <a:cs typeface="Arial"/>
                <a:sym typeface="Arial"/>
              </a:rPr>
              <a:t> shows the connected relationships of plants, primary, and secondary consumers.</a:t>
            </a:r>
            <a:endParaRPr>
              <a:solidFill>
                <a:schemeClr val="dk1"/>
              </a:solidFill>
              <a:latin typeface="Arial"/>
              <a:ea typeface="Arial"/>
              <a:cs typeface="Arial"/>
              <a:sym typeface="Arial"/>
            </a:endParaRPr>
          </a:p>
        </p:txBody>
      </p:sp>
      <p:sp>
        <p:nvSpPr>
          <p:cNvPr id="226" name="Google Shape;226;p36"/>
          <p:cNvSpPr txBox="1"/>
          <p:nvPr/>
        </p:nvSpPr>
        <p:spPr>
          <a:xfrm>
            <a:off x="242500" y="209400"/>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a:t>
            </a:r>
            <a:endParaRPr b="1"/>
          </a:p>
        </p:txBody>
      </p:sp>
      <p:pic>
        <p:nvPicPr>
          <p:cNvPr id="227" name="Google Shape;227;p36"/>
          <p:cNvPicPr preferRelativeResize="0"/>
          <p:nvPr/>
        </p:nvPicPr>
        <p:blipFill>
          <a:blip r:embed="rId3">
            <a:alphaModFix/>
          </a:blip>
          <a:stretch>
            <a:fillRect/>
          </a:stretch>
        </p:blipFill>
        <p:spPr>
          <a:xfrm>
            <a:off x="2017063" y="3837200"/>
            <a:ext cx="8157925" cy="203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F6BAC"/>
        </a:solidFill>
        <a:effectLst/>
      </p:bgPr>
    </p:bg>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2702854" y="209400"/>
            <a:ext cx="6786300" cy="13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orbel"/>
              <a:buNone/>
            </a:pPr>
            <a:r>
              <a:rPr lang="en-US" b="1">
                <a:solidFill>
                  <a:srgbClr val="8BA88E"/>
                </a:solidFill>
                <a:latin typeface="Arial"/>
                <a:ea typeface="Arial"/>
                <a:cs typeface="Arial"/>
                <a:sym typeface="Arial"/>
              </a:rPr>
              <a:t>Consumers</a:t>
            </a:r>
            <a:endParaRPr b="1">
              <a:solidFill>
                <a:srgbClr val="8BA88E"/>
              </a:solidFill>
              <a:latin typeface="Arial"/>
              <a:ea typeface="Arial"/>
              <a:cs typeface="Arial"/>
              <a:sym typeface="Arial"/>
            </a:endParaRPr>
          </a:p>
        </p:txBody>
      </p:sp>
      <p:sp>
        <p:nvSpPr>
          <p:cNvPr id="233" name="Google Shape;233;p37"/>
          <p:cNvSpPr txBox="1">
            <a:spLocks noGrp="1"/>
          </p:cNvSpPr>
          <p:nvPr>
            <p:ph type="body" idx="1"/>
          </p:nvPr>
        </p:nvSpPr>
        <p:spPr>
          <a:xfrm>
            <a:off x="1162050" y="1311850"/>
            <a:ext cx="9867900" cy="2753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a:p>
            <a:pPr marL="228600" lvl="0" indent="-168402" algn="l" rtl="0">
              <a:lnSpc>
                <a:spcPct val="80000"/>
              </a:lnSpc>
              <a:spcBef>
                <a:spcPts val="0"/>
              </a:spcBef>
              <a:spcAft>
                <a:spcPts val="0"/>
              </a:spcAft>
              <a:buClr>
                <a:schemeClr val="dk1"/>
              </a:buClr>
              <a:buSzPts val="1532"/>
              <a:buFont typeface="Arial"/>
              <a:buChar char="•"/>
            </a:pPr>
            <a:r>
              <a:rPr lang="en-US" sz="2235">
                <a:solidFill>
                  <a:schemeClr val="dk1"/>
                </a:solidFill>
                <a:latin typeface="Arial"/>
                <a:ea typeface="Arial"/>
                <a:cs typeface="Arial"/>
                <a:sym typeface="Arial"/>
              </a:rPr>
              <a:t>In a food chain and food web there are primary and secondary consumers.</a:t>
            </a:r>
            <a:endParaRPr sz="2235">
              <a:solidFill>
                <a:schemeClr val="dk1"/>
              </a:solidFill>
              <a:latin typeface="Arial"/>
              <a:ea typeface="Arial"/>
              <a:cs typeface="Arial"/>
              <a:sym typeface="Arial"/>
            </a:endParaRPr>
          </a:p>
          <a:p>
            <a:pPr marL="0" lvl="0" indent="0" algn="l" rtl="0">
              <a:lnSpc>
                <a:spcPct val="80000"/>
              </a:lnSpc>
              <a:spcBef>
                <a:spcPts val="0"/>
              </a:spcBef>
              <a:spcAft>
                <a:spcPts val="0"/>
              </a:spcAft>
              <a:buNone/>
            </a:pPr>
            <a:endParaRPr sz="2235">
              <a:solidFill>
                <a:schemeClr val="dk1"/>
              </a:solidFill>
              <a:latin typeface="Arial"/>
              <a:ea typeface="Arial"/>
              <a:cs typeface="Arial"/>
              <a:sym typeface="Arial"/>
            </a:endParaRPr>
          </a:p>
          <a:p>
            <a:pPr marL="457200" lvl="0" indent="-370522" algn="l" rtl="0">
              <a:lnSpc>
                <a:spcPct val="100000"/>
              </a:lnSpc>
              <a:spcBef>
                <a:spcPts val="0"/>
              </a:spcBef>
              <a:spcAft>
                <a:spcPts val="0"/>
              </a:spcAft>
              <a:buClr>
                <a:schemeClr val="dk1"/>
              </a:buClr>
              <a:buSzPts val="2235"/>
              <a:buFont typeface="Arial"/>
              <a:buChar char="•"/>
            </a:pPr>
            <a:r>
              <a:rPr lang="en-US" sz="2235">
                <a:solidFill>
                  <a:schemeClr val="dk1"/>
                </a:solidFill>
                <a:latin typeface="Arial"/>
                <a:ea typeface="Arial"/>
                <a:cs typeface="Arial"/>
                <a:sym typeface="Arial"/>
              </a:rPr>
              <a:t>A </a:t>
            </a:r>
            <a:r>
              <a:rPr lang="en-US" sz="2235" b="1">
                <a:solidFill>
                  <a:schemeClr val="dk1"/>
                </a:solidFill>
                <a:latin typeface="Arial"/>
                <a:ea typeface="Arial"/>
                <a:cs typeface="Arial"/>
                <a:sym typeface="Arial"/>
              </a:rPr>
              <a:t>Primary consumer</a:t>
            </a:r>
            <a:r>
              <a:rPr lang="en-US" sz="2235">
                <a:solidFill>
                  <a:schemeClr val="dk1"/>
                </a:solidFill>
                <a:latin typeface="Arial"/>
                <a:ea typeface="Arial"/>
                <a:cs typeface="Arial"/>
                <a:sym typeface="Arial"/>
              </a:rPr>
              <a:t> is an organism that eats only producers. They are herbivores.</a:t>
            </a:r>
            <a:endParaRPr sz="2235">
              <a:solidFill>
                <a:schemeClr val="dk1"/>
              </a:solidFill>
              <a:latin typeface="Arial"/>
              <a:ea typeface="Arial"/>
              <a:cs typeface="Arial"/>
              <a:sym typeface="Arial"/>
            </a:endParaRPr>
          </a:p>
          <a:p>
            <a:pPr marL="0" lvl="0" indent="0" algn="l" rtl="0">
              <a:lnSpc>
                <a:spcPct val="80000"/>
              </a:lnSpc>
              <a:spcBef>
                <a:spcPts val="0"/>
              </a:spcBef>
              <a:spcAft>
                <a:spcPts val="0"/>
              </a:spcAft>
              <a:buNone/>
            </a:pPr>
            <a:endParaRPr sz="2235" b="1">
              <a:solidFill>
                <a:schemeClr val="dk1"/>
              </a:solidFill>
              <a:latin typeface="Arial"/>
              <a:ea typeface="Arial"/>
              <a:cs typeface="Arial"/>
              <a:sym typeface="Arial"/>
            </a:endParaRPr>
          </a:p>
          <a:p>
            <a:pPr marL="457200" lvl="0" indent="-370522" algn="l" rtl="0">
              <a:lnSpc>
                <a:spcPct val="80000"/>
              </a:lnSpc>
              <a:spcBef>
                <a:spcPts val="0"/>
              </a:spcBef>
              <a:spcAft>
                <a:spcPts val="0"/>
              </a:spcAft>
              <a:buClr>
                <a:schemeClr val="dk1"/>
              </a:buClr>
              <a:buSzPts val="2235"/>
              <a:buFont typeface="Arial"/>
              <a:buChar char="•"/>
            </a:pPr>
            <a:r>
              <a:rPr lang="en-US" sz="2235">
                <a:solidFill>
                  <a:schemeClr val="dk1"/>
                </a:solidFill>
                <a:latin typeface="Arial"/>
                <a:ea typeface="Arial"/>
                <a:cs typeface="Arial"/>
                <a:sym typeface="Arial"/>
              </a:rPr>
              <a:t>A </a:t>
            </a:r>
            <a:r>
              <a:rPr lang="en-US" sz="2235" b="1">
                <a:solidFill>
                  <a:schemeClr val="dk1"/>
                </a:solidFill>
                <a:latin typeface="Arial"/>
                <a:ea typeface="Arial"/>
                <a:cs typeface="Arial"/>
                <a:sym typeface="Arial"/>
              </a:rPr>
              <a:t>Secondary consumer</a:t>
            </a:r>
            <a:r>
              <a:rPr lang="en-US" sz="2235">
                <a:solidFill>
                  <a:schemeClr val="dk1"/>
                </a:solidFill>
                <a:latin typeface="Arial"/>
                <a:ea typeface="Arial"/>
                <a:cs typeface="Arial"/>
                <a:sym typeface="Arial"/>
              </a:rPr>
              <a:t> is an organism that eats primary consumers.</a:t>
            </a:r>
            <a:endParaRPr sz="2235">
              <a:solidFill>
                <a:schemeClr val="dk1"/>
              </a:solidFill>
              <a:latin typeface="Arial"/>
              <a:ea typeface="Arial"/>
              <a:cs typeface="Arial"/>
              <a:sym typeface="Arial"/>
            </a:endParaRPr>
          </a:p>
          <a:p>
            <a:pPr marL="0" lvl="0" indent="0" algn="l" rtl="0">
              <a:lnSpc>
                <a:spcPct val="80000"/>
              </a:lnSpc>
              <a:spcBef>
                <a:spcPts val="0"/>
              </a:spcBef>
              <a:spcAft>
                <a:spcPts val="0"/>
              </a:spcAft>
              <a:buSzPts val="1018"/>
              <a:buNone/>
            </a:pPr>
            <a:endParaRPr sz="2235" b="1">
              <a:solidFill>
                <a:schemeClr val="dk1"/>
              </a:solidFill>
              <a:latin typeface="Arial"/>
              <a:ea typeface="Arial"/>
              <a:cs typeface="Arial"/>
              <a:sym typeface="Arial"/>
            </a:endParaRPr>
          </a:p>
          <a:p>
            <a:pPr marL="22860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a:p>
            <a:pPr marL="22860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a:p>
            <a:pPr marL="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p:txBody>
      </p:sp>
      <p:sp>
        <p:nvSpPr>
          <p:cNvPr id="234" name="Google Shape;234;p37"/>
          <p:cNvSpPr txBox="1"/>
          <p:nvPr/>
        </p:nvSpPr>
        <p:spPr>
          <a:xfrm>
            <a:off x="242500" y="209400"/>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a:t>
            </a:r>
            <a:endParaRPr b="1"/>
          </a:p>
        </p:txBody>
      </p:sp>
      <p:pic>
        <p:nvPicPr>
          <p:cNvPr id="235" name="Google Shape;235;p37"/>
          <p:cNvPicPr preferRelativeResize="0"/>
          <p:nvPr/>
        </p:nvPicPr>
        <p:blipFill>
          <a:blip r:embed="rId3">
            <a:alphaModFix/>
          </a:blip>
          <a:stretch>
            <a:fillRect/>
          </a:stretch>
        </p:blipFill>
        <p:spPr>
          <a:xfrm>
            <a:off x="242500" y="4767800"/>
            <a:ext cx="5698575" cy="1807750"/>
          </a:xfrm>
          <a:prstGeom prst="rect">
            <a:avLst/>
          </a:prstGeom>
          <a:noFill/>
          <a:ln>
            <a:noFill/>
          </a:ln>
        </p:spPr>
      </p:pic>
      <p:pic>
        <p:nvPicPr>
          <p:cNvPr id="236" name="Google Shape;236;p37"/>
          <p:cNvPicPr preferRelativeResize="0"/>
          <p:nvPr/>
        </p:nvPicPr>
        <p:blipFill>
          <a:blip r:embed="rId4">
            <a:alphaModFix/>
          </a:blip>
          <a:stretch>
            <a:fillRect/>
          </a:stretch>
        </p:blipFill>
        <p:spPr>
          <a:xfrm>
            <a:off x="6098100" y="4781088"/>
            <a:ext cx="5824025" cy="1781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2702854" y="209400"/>
            <a:ext cx="6786300" cy="13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orbel"/>
              <a:buNone/>
            </a:pPr>
            <a:r>
              <a:rPr lang="en-US" b="1">
                <a:solidFill>
                  <a:srgbClr val="8CA98F"/>
                </a:solidFill>
                <a:latin typeface="Arial"/>
                <a:ea typeface="Arial"/>
                <a:cs typeface="Arial"/>
                <a:sym typeface="Arial"/>
              </a:rPr>
              <a:t>Prey and Predator</a:t>
            </a:r>
            <a:endParaRPr b="1">
              <a:solidFill>
                <a:srgbClr val="8CA98F"/>
              </a:solidFill>
              <a:latin typeface="Arial"/>
              <a:ea typeface="Arial"/>
              <a:cs typeface="Arial"/>
              <a:sym typeface="Arial"/>
            </a:endParaRPr>
          </a:p>
        </p:txBody>
      </p:sp>
      <p:sp>
        <p:nvSpPr>
          <p:cNvPr id="242" name="Google Shape;242;p38"/>
          <p:cNvSpPr txBox="1">
            <a:spLocks noGrp="1"/>
          </p:cNvSpPr>
          <p:nvPr>
            <p:ph type="body" idx="1"/>
          </p:nvPr>
        </p:nvSpPr>
        <p:spPr>
          <a:xfrm>
            <a:off x="1162050" y="1311850"/>
            <a:ext cx="9867900" cy="2753700"/>
          </a:xfrm>
          <a:prstGeom prst="rect">
            <a:avLst/>
          </a:prstGeom>
          <a:noFill/>
          <a:ln>
            <a:noFill/>
          </a:ln>
        </p:spPr>
        <p:txBody>
          <a:bodyPr spcFirstLastPara="1" wrap="square" lIns="91425" tIns="45700" rIns="91425" bIns="45700" anchor="t" anchorCtr="0">
            <a:noAutofit/>
          </a:bodyPr>
          <a:lstStyle/>
          <a:p>
            <a:pPr marL="228600" lvl="0" indent="-168402" algn="l" rtl="0">
              <a:lnSpc>
                <a:spcPct val="80000"/>
              </a:lnSpc>
              <a:spcBef>
                <a:spcPts val="0"/>
              </a:spcBef>
              <a:spcAft>
                <a:spcPts val="0"/>
              </a:spcAft>
              <a:buClr>
                <a:schemeClr val="dk1"/>
              </a:buClr>
              <a:buSzPts val="1532"/>
              <a:buFont typeface="Arial"/>
              <a:buChar char="•"/>
            </a:pPr>
            <a:r>
              <a:rPr lang="en-US" sz="2235" b="1">
                <a:solidFill>
                  <a:schemeClr val="dk1"/>
                </a:solidFill>
                <a:latin typeface="Arial"/>
                <a:ea typeface="Arial"/>
                <a:cs typeface="Arial"/>
                <a:sym typeface="Arial"/>
              </a:rPr>
              <a:t>Prey </a:t>
            </a:r>
            <a:r>
              <a:rPr lang="en-US" sz="2235">
                <a:solidFill>
                  <a:schemeClr val="dk1"/>
                </a:solidFill>
                <a:latin typeface="Arial"/>
                <a:ea typeface="Arial"/>
                <a:cs typeface="Arial"/>
                <a:sym typeface="Arial"/>
              </a:rPr>
              <a:t>is an animal used as a food source by a predator.</a:t>
            </a:r>
            <a:endParaRPr sz="2235">
              <a:solidFill>
                <a:schemeClr val="dk1"/>
              </a:solidFill>
              <a:latin typeface="Arial"/>
              <a:ea typeface="Arial"/>
              <a:cs typeface="Arial"/>
              <a:sym typeface="Arial"/>
            </a:endParaRPr>
          </a:p>
          <a:p>
            <a:pPr marL="0" lvl="0" indent="0" algn="l" rtl="0">
              <a:lnSpc>
                <a:spcPct val="80000"/>
              </a:lnSpc>
              <a:spcBef>
                <a:spcPts val="0"/>
              </a:spcBef>
              <a:spcAft>
                <a:spcPts val="0"/>
              </a:spcAft>
              <a:buNone/>
            </a:pPr>
            <a:endParaRPr sz="2235">
              <a:solidFill>
                <a:schemeClr val="dk1"/>
              </a:solidFill>
              <a:latin typeface="Arial"/>
              <a:ea typeface="Arial"/>
              <a:cs typeface="Arial"/>
              <a:sym typeface="Arial"/>
            </a:endParaRPr>
          </a:p>
          <a:p>
            <a:pPr marL="228600" lvl="0" indent="-213042" algn="l" rtl="0">
              <a:lnSpc>
                <a:spcPct val="80000"/>
              </a:lnSpc>
              <a:spcBef>
                <a:spcPts val="0"/>
              </a:spcBef>
              <a:spcAft>
                <a:spcPts val="0"/>
              </a:spcAft>
              <a:buClr>
                <a:schemeClr val="dk1"/>
              </a:buClr>
              <a:buSzPts val="2235"/>
              <a:buFont typeface="Arial"/>
              <a:buChar char="•"/>
            </a:pPr>
            <a:r>
              <a:rPr lang="en-US" sz="2235">
                <a:solidFill>
                  <a:schemeClr val="dk1"/>
                </a:solidFill>
                <a:latin typeface="Arial"/>
                <a:ea typeface="Arial"/>
                <a:cs typeface="Arial"/>
                <a:sym typeface="Arial"/>
              </a:rPr>
              <a:t>A </a:t>
            </a:r>
            <a:r>
              <a:rPr lang="en-US" sz="2235" b="1">
                <a:solidFill>
                  <a:schemeClr val="dk1"/>
                </a:solidFill>
                <a:latin typeface="Arial"/>
                <a:ea typeface="Arial"/>
                <a:cs typeface="Arial"/>
                <a:sym typeface="Arial"/>
              </a:rPr>
              <a:t>predator</a:t>
            </a:r>
            <a:r>
              <a:rPr lang="en-US" sz="2235">
                <a:solidFill>
                  <a:schemeClr val="dk1"/>
                </a:solidFill>
                <a:latin typeface="Arial"/>
                <a:ea typeface="Arial"/>
                <a:cs typeface="Arial"/>
                <a:sym typeface="Arial"/>
              </a:rPr>
              <a:t> is an animal that hunts to obtain its food.</a:t>
            </a:r>
            <a:endParaRPr sz="2235">
              <a:solidFill>
                <a:schemeClr val="dk1"/>
              </a:solidFill>
              <a:latin typeface="Arial"/>
              <a:ea typeface="Arial"/>
              <a:cs typeface="Arial"/>
              <a:sym typeface="Arial"/>
            </a:endParaRPr>
          </a:p>
          <a:p>
            <a:pPr marL="0" lvl="0" indent="0" algn="l" rtl="0">
              <a:lnSpc>
                <a:spcPct val="80000"/>
              </a:lnSpc>
              <a:spcBef>
                <a:spcPts val="0"/>
              </a:spcBef>
              <a:spcAft>
                <a:spcPts val="0"/>
              </a:spcAft>
              <a:buSzPts val="1018"/>
              <a:buNone/>
            </a:pPr>
            <a:endParaRPr sz="2235" b="1">
              <a:solidFill>
                <a:schemeClr val="dk1"/>
              </a:solidFill>
              <a:latin typeface="Arial"/>
              <a:ea typeface="Arial"/>
              <a:cs typeface="Arial"/>
              <a:sym typeface="Arial"/>
            </a:endParaRPr>
          </a:p>
          <a:p>
            <a:pPr marL="228600" lvl="0" indent="-168402" algn="l" rtl="0">
              <a:lnSpc>
                <a:spcPct val="100000"/>
              </a:lnSpc>
              <a:spcBef>
                <a:spcPts val="0"/>
              </a:spcBef>
              <a:spcAft>
                <a:spcPts val="0"/>
              </a:spcAft>
              <a:buClr>
                <a:schemeClr val="dk1"/>
              </a:buClr>
              <a:buSzPts val="1532"/>
              <a:buFont typeface="Arial"/>
              <a:buChar char="•"/>
            </a:pPr>
            <a:r>
              <a:rPr lang="en-US" sz="2235">
                <a:solidFill>
                  <a:schemeClr val="dk1"/>
                </a:solidFill>
                <a:latin typeface="Arial"/>
                <a:ea typeface="Arial"/>
                <a:cs typeface="Arial"/>
                <a:sym typeface="Arial"/>
              </a:rPr>
              <a:t>An </a:t>
            </a:r>
            <a:r>
              <a:rPr lang="en-US" sz="2235" b="1">
                <a:solidFill>
                  <a:schemeClr val="dk1"/>
                </a:solidFill>
                <a:latin typeface="Arial"/>
                <a:ea typeface="Arial"/>
                <a:cs typeface="Arial"/>
                <a:sym typeface="Arial"/>
              </a:rPr>
              <a:t>apex predator</a:t>
            </a:r>
            <a:r>
              <a:rPr lang="en-US" sz="2235">
                <a:solidFill>
                  <a:schemeClr val="dk1"/>
                </a:solidFill>
                <a:latin typeface="Arial"/>
                <a:ea typeface="Arial"/>
                <a:cs typeface="Arial"/>
                <a:sym typeface="Arial"/>
              </a:rPr>
              <a:t> is an animal found at the top of a food chain or web. They hunt but aren’t hunted.</a:t>
            </a:r>
            <a:endParaRPr sz="2235">
              <a:solidFill>
                <a:schemeClr val="dk1"/>
              </a:solidFill>
              <a:latin typeface="Arial"/>
              <a:ea typeface="Arial"/>
              <a:cs typeface="Arial"/>
              <a:sym typeface="Arial"/>
            </a:endParaRPr>
          </a:p>
          <a:p>
            <a:pPr marL="22860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a:p>
            <a:pPr marL="22860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a:p>
            <a:pPr marL="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p:txBody>
      </p:sp>
      <p:sp>
        <p:nvSpPr>
          <p:cNvPr id="243" name="Google Shape;243;p38"/>
          <p:cNvSpPr txBox="1"/>
          <p:nvPr/>
        </p:nvSpPr>
        <p:spPr>
          <a:xfrm>
            <a:off x="242500" y="209400"/>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a:t>
            </a:r>
            <a:endParaRPr b="1"/>
          </a:p>
        </p:txBody>
      </p:sp>
      <p:pic>
        <p:nvPicPr>
          <p:cNvPr id="244" name="Google Shape;244;p38"/>
          <p:cNvPicPr preferRelativeResize="0"/>
          <p:nvPr/>
        </p:nvPicPr>
        <p:blipFill>
          <a:blip r:embed="rId3">
            <a:alphaModFix/>
          </a:blip>
          <a:stretch>
            <a:fillRect/>
          </a:stretch>
        </p:blipFill>
        <p:spPr>
          <a:xfrm>
            <a:off x="646650" y="3291200"/>
            <a:ext cx="4981575" cy="1238250"/>
          </a:xfrm>
          <a:prstGeom prst="rect">
            <a:avLst/>
          </a:prstGeom>
          <a:noFill/>
          <a:ln>
            <a:noFill/>
          </a:ln>
        </p:spPr>
      </p:pic>
      <p:pic>
        <p:nvPicPr>
          <p:cNvPr id="245" name="Google Shape;245;p38"/>
          <p:cNvPicPr preferRelativeResize="0"/>
          <p:nvPr/>
        </p:nvPicPr>
        <p:blipFill>
          <a:blip r:embed="rId4">
            <a:alphaModFix/>
          </a:blip>
          <a:stretch>
            <a:fillRect/>
          </a:stretch>
        </p:blipFill>
        <p:spPr>
          <a:xfrm>
            <a:off x="3766750" y="4065550"/>
            <a:ext cx="4981575" cy="1266825"/>
          </a:xfrm>
          <a:prstGeom prst="rect">
            <a:avLst/>
          </a:prstGeom>
          <a:noFill/>
          <a:ln>
            <a:noFill/>
          </a:ln>
        </p:spPr>
      </p:pic>
      <p:pic>
        <p:nvPicPr>
          <p:cNvPr id="246" name="Google Shape;246;p38"/>
          <p:cNvPicPr preferRelativeResize="0"/>
          <p:nvPr/>
        </p:nvPicPr>
        <p:blipFill>
          <a:blip r:embed="rId5">
            <a:alphaModFix/>
          </a:blip>
          <a:stretch>
            <a:fillRect/>
          </a:stretch>
        </p:blipFill>
        <p:spPr>
          <a:xfrm>
            <a:off x="7041300" y="5052300"/>
            <a:ext cx="4721721" cy="1220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2702854" y="209400"/>
            <a:ext cx="6786300" cy="13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orbel"/>
              <a:buNone/>
            </a:pPr>
            <a:r>
              <a:rPr lang="en-US" b="1">
                <a:solidFill>
                  <a:srgbClr val="8BA88E"/>
                </a:solidFill>
                <a:latin typeface="Arial"/>
                <a:ea typeface="Arial"/>
                <a:cs typeface="Arial"/>
                <a:sym typeface="Arial"/>
              </a:rPr>
              <a:t>Transfer of Energy</a:t>
            </a:r>
            <a:endParaRPr b="1">
              <a:solidFill>
                <a:srgbClr val="8BA88E"/>
              </a:solidFill>
              <a:latin typeface="Arial"/>
              <a:ea typeface="Arial"/>
              <a:cs typeface="Arial"/>
              <a:sym typeface="Arial"/>
            </a:endParaRPr>
          </a:p>
        </p:txBody>
      </p:sp>
      <p:sp>
        <p:nvSpPr>
          <p:cNvPr id="252" name="Google Shape;252;p39"/>
          <p:cNvSpPr txBox="1">
            <a:spLocks noGrp="1"/>
          </p:cNvSpPr>
          <p:nvPr>
            <p:ph type="body" idx="1"/>
          </p:nvPr>
        </p:nvSpPr>
        <p:spPr>
          <a:xfrm>
            <a:off x="584500" y="1168975"/>
            <a:ext cx="11001300" cy="5364300"/>
          </a:xfrm>
          <a:prstGeom prst="rect">
            <a:avLst/>
          </a:prstGeom>
          <a:noFill/>
          <a:ln>
            <a:noFill/>
          </a:ln>
        </p:spPr>
        <p:txBody>
          <a:bodyPr spcFirstLastPara="1" wrap="square" lIns="91425" tIns="45700" rIns="91425" bIns="45700" anchor="t" anchorCtr="0">
            <a:noAutofit/>
          </a:bodyPr>
          <a:lstStyle/>
          <a:p>
            <a:pPr marL="228600" lvl="0" indent="-187198" algn="l" rtl="0">
              <a:lnSpc>
                <a:spcPct val="80000"/>
              </a:lnSpc>
              <a:spcBef>
                <a:spcPts val="0"/>
              </a:spcBef>
              <a:spcAft>
                <a:spcPts val="0"/>
              </a:spcAft>
              <a:buClr>
                <a:schemeClr val="dk1"/>
              </a:buClr>
              <a:buSzPts val="1828"/>
              <a:buFont typeface="Arial"/>
              <a:buChar char="•"/>
            </a:pPr>
            <a:r>
              <a:rPr lang="en-US" sz="2235">
                <a:solidFill>
                  <a:schemeClr val="dk1"/>
                </a:solidFill>
                <a:latin typeface="Arial"/>
                <a:ea typeface="Arial"/>
                <a:cs typeface="Arial"/>
                <a:sym typeface="Arial"/>
              </a:rPr>
              <a:t>In a food web, you will have multiple arrows pointing to different animals to show the transfer of energy.</a:t>
            </a:r>
            <a:endParaRPr sz="2235">
              <a:solidFill>
                <a:schemeClr val="dk1"/>
              </a:solidFill>
              <a:latin typeface="Arial"/>
              <a:ea typeface="Arial"/>
              <a:cs typeface="Arial"/>
              <a:sym typeface="Arial"/>
            </a:endParaRPr>
          </a:p>
          <a:p>
            <a:pPr marL="22860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a:p>
            <a:pPr marL="228600" lvl="0" indent="-168402" algn="l" rtl="0">
              <a:lnSpc>
                <a:spcPct val="80000"/>
              </a:lnSpc>
              <a:spcBef>
                <a:spcPts val="0"/>
              </a:spcBef>
              <a:spcAft>
                <a:spcPts val="0"/>
              </a:spcAft>
              <a:buClr>
                <a:schemeClr val="dk1"/>
              </a:buClr>
              <a:buSzPts val="1532"/>
              <a:buFont typeface="Arial"/>
              <a:buChar char="•"/>
            </a:pPr>
            <a:r>
              <a:rPr lang="en-US" sz="2235">
                <a:solidFill>
                  <a:schemeClr val="dk1"/>
                </a:solidFill>
                <a:latin typeface="Arial"/>
                <a:ea typeface="Arial"/>
                <a:cs typeface="Arial"/>
                <a:sym typeface="Arial"/>
              </a:rPr>
              <a:t>There are usually only about 4 steps on any part of the food web because each time one organism eats another, some of that energy is used up and released as heat.</a:t>
            </a:r>
            <a:endParaRPr sz="2235">
              <a:solidFill>
                <a:schemeClr val="dk1"/>
              </a:solidFill>
              <a:latin typeface="Arial"/>
              <a:ea typeface="Arial"/>
              <a:cs typeface="Arial"/>
              <a:sym typeface="Arial"/>
            </a:endParaRPr>
          </a:p>
          <a:p>
            <a:pPr marL="22860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a:p>
            <a:pPr marL="228600" lvl="0" indent="-168402" algn="l" rtl="0">
              <a:lnSpc>
                <a:spcPct val="80000"/>
              </a:lnSpc>
              <a:spcBef>
                <a:spcPts val="0"/>
              </a:spcBef>
              <a:spcAft>
                <a:spcPts val="0"/>
              </a:spcAft>
              <a:buClr>
                <a:schemeClr val="dk1"/>
              </a:buClr>
              <a:buSzPts val="1532"/>
              <a:buFont typeface="Arial"/>
              <a:buChar char="•"/>
            </a:pPr>
            <a:r>
              <a:rPr lang="en-US" sz="2235">
                <a:solidFill>
                  <a:schemeClr val="dk1"/>
                </a:solidFill>
                <a:latin typeface="Arial"/>
                <a:ea typeface="Arial"/>
                <a:cs typeface="Arial"/>
                <a:sym typeface="Arial"/>
              </a:rPr>
              <a:t>Since some energy gets used up in each step of the food chain, there can only be a few steps, otherwise there is not enough energy left for the animal at the top.</a:t>
            </a:r>
            <a:endParaRPr sz="2235">
              <a:solidFill>
                <a:schemeClr val="dk1"/>
              </a:solidFill>
              <a:latin typeface="Arial"/>
              <a:ea typeface="Arial"/>
              <a:cs typeface="Arial"/>
              <a:sym typeface="Arial"/>
            </a:endParaRPr>
          </a:p>
          <a:p>
            <a:pPr marL="22860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a:p>
            <a:pPr marL="0" lvl="0" indent="0" algn="l" rtl="0">
              <a:lnSpc>
                <a:spcPct val="80000"/>
              </a:lnSpc>
              <a:spcBef>
                <a:spcPts val="0"/>
              </a:spcBef>
              <a:spcAft>
                <a:spcPts val="0"/>
              </a:spcAft>
              <a:buNone/>
            </a:pPr>
            <a:endParaRPr sz="2235">
              <a:solidFill>
                <a:schemeClr val="dk1"/>
              </a:solidFill>
              <a:latin typeface="Arial"/>
              <a:ea typeface="Arial"/>
              <a:cs typeface="Arial"/>
              <a:sym typeface="Arial"/>
            </a:endParaRPr>
          </a:p>
          <a:p>
            <a:pPr marL="22860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a:p>
            <a:pPr marL="22860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a:p>
            <a:pPr marL="0" lvl="0" indent="0" algn="l" rtl="0">
              <a:lnSpc>
                <a:spcPct val="80000"/>
              </a:lnSpc>
              <a:spcBef>
                <a:spcPts val="0"/>
              </a:spcBef>
              <a:spcAft>
                <a:spcPts val="0"/>
              </a:spcAft>
              <a:buSzPts val="1018"/>
              <a:buNone/>
            </a:pPr>
            <a:endParaRPr sz="2235">
              <a:solidFill>
                <a:schemeClr val="dk1"/>
              </a:solidFill>
              <a:latin typeface="Arial"/>
              <a:ea typeface="Arial"/>
              <a:cs typeface="Arial"/>
              <a:sym typeface="Arial"/>
            </a:endParaRPr>
          </a:p>
        </p:txBody>
      </p:sp>
      <p:sp>
        <p:nvSpPr>
          <p:cNvPr id="253" name="Google Shape;253;p39"/>
          <p:cNvSpPr txBox="1"/>
          <p:nvPr/>
        </p:nvSpPr>
        <p:spPr>
          <a:xfrm>
            <a:off x="242500" y="209400"/>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a:t>
            </a:r>
            <a:endParaRPr b="1"/>
          </a:p>
        </p:txBody>
      </p:sp>
      <p:pic>
        <p:nvPicPr>
          <p:cNvPr id="254" name="Google Shape;254;p39"/>
          <p:cNvPicPr preferRelativeResize="0"/>
          <p:nvPr/>
        </p:nvPicPr>
        <p:blipFill>
          <a:blip r:embed="rId3">
            <a:alphaModFix/>
          </a:blip>
          <a:stretch>
            <a:fillRect/>
          </a:stretch>
        </p:blipFill>
        <p:spPr>
          <a:xfrm>
            <a:off x="3967705" y="3477025"/>
            <a:ext cx="4256595" cy="305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F6BAC"/>
        </a:solidFill>
        <a:effectLst/>
      </p:bgPr>
    </p:bg>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1361700" y="411075"/>
            <a:ext cx="9468600" cy="13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orbel"/>
              <a:buNone/>
            </a:pPr>
            <a:r>
              <a:rPr lang="en-US" b="1">
                <a:solidFill>
                  <a:srgbClr val="8BA88E"/>
                </a:solidFill>
                <a:latin typeface="Arial"/>
                <a:ea typeface="Arial"/>
                <a:cs typeface="Arial"/>
                <a:sym typeface="Arial"/>
              </a:rPr>
              <a:t>Are plants only important to animals as an energy source?</a:t>
            </a:r>
            <a:endParaRPr b="1">
              <a:solidFill>
                <a:srgbClr val="8BA88E"/>
              </a:solidFill>
              <a:latin typeface="Arial"/>
              <a:ea typeface="Arial"/>
              <a:cs typeface="Arial"/>
              <a:sym typeface="Arial"/>
            </a:endParaRPr>
          </a:p>
        </p:txBody>
      </p:sp>
      <p:sp>
        <p:nvSpPr>
          <p:cNvPr id="260" name="Google Shape;260;p40"/>
          <p:cNvSpPr txBox="1">
            <a:spLocks noGrp="1"/>
          </p:cNvSpPr>
          <p:nvPr>
            <p:ph type="body" idx="1"/>
          </p:nvPr>
        </p:nvSpPr>
        <p:spPr>
          <a:xfrm>
            <a:off x="2731950" y="1585525"/>
            <a:ext cx="6728100" cy="386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a:solidFill>
                <a:schemeClr val="dk1"/>
              </a:solidFill>
              <a:latin typeface="Arial"/>
              <a:ea typeface="Arial"/>
              <a:cs typeface="Arial"/>
              <a:sym typeface="Arial"/>
            </a:endParaRPr>
          </a:p>
          <a:p>
            <a:pPr marL="0" lvl="0" indent="0" algn="l" rtl="0">
              <a:lnSpc>
                <a:spcPct val="90000"/>
              </a:lnSpc>
              <a:spcBef>
                <a:spcPts val="0"/>
              </a:spcBef>
              <a:spcAft>
                <a:spcPts val="0"/>
              </a:spcAft>
              <a:buNone/>
            </a:pPr>
            <a:r>
              <a:rPr lang="en-US" i="1">
                <a:solidFill>
                  <a:schemeClr val="dk1"/>
                </a:solidFill>
                <a:latin typeface="Arial"/>
                <a:ea typeface="Arial"/>
                <a:cs typeface="Arial"/>
                <a:sym typeface="Arial"/>
              </a:rPr>
              <a:t>Animals depend on plants for more than just food.</a:t>
            </a:r>
            <a:endParaRPr i="1">
              <a:solidFill>
                <a:schemeClr val="dk1"/>
              </a:solidFill>
              <a:latin typeface="Arial"/>
              <a:ea typeface="Arial"/>
              <a:cs typeface="Arial"/>
              <a:sym typeface="Arial"/>
            </a:endParaRPr>
          </a:p>
          <a:p>
            <a:pPr marL="228600" lvl="0" indent="0" algn="l" rtl="0">
              <a:lnSpc>
                <a:spcPct val="90000"/>
              </a:lnSpc>
              <a:spcBef>
                <a:spcPts val="0"/>
              </a:spcBef>
              <a:spcAft>
                <a:spcPts val="0"/>
              </a:spcAft>
              <a:buNone/>
            </a:pPr>
            <a:endParaRPr>
              <a:solidFill>
                <a:schemeClr val="dk1"/>
              </a:solidFill>
              <a:latin typeface="Arial"/>
              <a:ea typeface="Arial"/>
              <a:cs typeface="Arial"/>
              <a:sym typeface="Arial"/>
            </a:endParaRPr>
          </a:p>
          <a:p>
            <a:pPr marL="457200" lvl="1" indent="-231140" algn="l" rtl="0">
              <a:lnSpc>
                <a:spcPct val="9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Animals use plants as shelter.</a:t>
            </a:r>
            <a:endParaRPr sz="2200">
              <a:solidFill>
                <a:schemeClr val="dk1"/>
              </a:solidFill>
              <a:latin typeface="Arial"/>
              <a:ea typeface="Arial"/>
              <a:cs typeface="Arial"/>
              <a:sym typeface="Arial"/>
            </a:endParaRPr>
          </a:p>
          <a:p>
            <a:pPr marL="0" lvl="0" indent="0" algn="l" rtl="0">
              <a:lnSpc>
                <a:spcPct val="90000"/>
              </a:lnSpc>
              <a:spcBef>
                <a:spcPts val="0"/>
              </a:spcBef>
              <a:spcAft>
                <a:spcPts val="0"/>
              </a:spcAft>
              <a:buNone/>
            </a:pPr>
            <a:endParaRPr sz="2200">
              <a:solidFill>
                <a:schemeClr val="dk1"/>
              </a:solidFill>
              <a:latin typeface="Arial"/>
              <a:ea typeface="Arial"/>
              <a:cs typeface="Arial"/>
              <a:sym typeface="Arial"/>
            </a:endParaRPr>
          </a:p>
          <a:p>
            <a:pPr marL="457200" lvl="1" indent="-231140" algn="l" rtl="0">
              <a:lnSpc>
                <a:spcPct val="9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Animals use plants as a place to lay their eggs or use to build a nest.</a:t>
            </a:r>
            <a:endParaRPr sz="2200">
              <a:solidFill>
                <a:schemeClr val="dk1"/>
              </a:solidFill>
              <a:latin typeface="Arial"/>
              <a:ea typeface="Arial"/>
              <a:cs typeface="Arial"/>
              <a:sym typeface="Arial"/>
            </a:endParaRPr>
          </a:p>
          <a:p>
            <a:pPr marL="457200" lvl="0" indent="0" algn="l" rtl="0">
              <a:lnSpc>
                <a:spcPct val="90000"/>
              </a:lnSpc>
              <a:spcBef>
                <a:spcPts val="0"/>
              </a:spcBef>
              <a:spcAft>
                <a:spcPts val="0"/>
              </a:spcAft>
              <a:buNone/>
            </a:pPr>
            <a:endParaRPr sz="2200">
              <a:solidFill>
                <a:schemeClr val="dk1"/>
              </a:solidFill>
              <a:latin typeface="Arial"/>
              <a:ea typeface="Arial"/>
              <a:cs typeface="Arial"/>
              <a:sym typeface="Arial"/>
            </a:endParaRPr>
          </a:p>
          <a:p>
            <a:pPr marL="457200" lvl="1" indent="-231140" algn="l" rtl="0">
              <a:lnSpc>
                <a:spcPct val="9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Animals can use plants as a source of water.</a:t>
            </a:r>
            <a:endParaRPr sz="2200">
              <a:solidFill>
                <a:schemeClr val="dk1"/>
              </a:solidFill>
              <a:latin typeface="Arial"/>
              <a:ea typeface="Arial"/>
              <a:cs typeface="Arial"/>
              <a:sym typeface="Arial"/>
            </a:endParaRPr>
          </a:p>
          <a:p>
            <a:pPr marL="0" lvl="0" indent="0" algn="l" rtl="0">
              <a:lnSpc>
                <a:spcPct val="90000"/>
              </a:lnSpc>
              <a:spcBef>
                <a:spcPts val="0"/>
              </a:spcBef>
              <a:spcAft>
                <a:spcPts val="0"/>
              </a:spcAft>
              <a:buNone/>
            </a:pPr>
            <a:endParaRPr>
              <a:solidFill>
                <a:schemeClr val="dk1"/>
              </a:solidFill>
              <a:latin typeface="Arial"/>
              <a:ea typeface="Arial"/>
              <a:cs typeface="Arial"/>
              <a:sym typeface="Arial"/>
            </a:endParaRPr>
          </a:p>
          <a:p>
            <a:pPr marL="457200" lvl="1" indent="-231140" algn="l" rtl="0">
              <a:lnSpc>
                <a:spcPct val="9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Animals use plants as protection from predators and from the heat.</a:t>
            </a:r>
            <a:endParaRPr sz="2200">
              <a:solidFill>
                <a:schemeClr val="dk1"/>
              </a:solidFill>
              <a:latin typeface="Arial"/>
              <a:ea typeface="Arial"/>
              <a:cs typeface="Arial"/>
              <a:sym typeface="Arial"/>
            </a:endParaRPr>
          </a:p>
          <a:p>
            <a:pPr marL="228600" lvl="0" indent="0" algn="l" rtl="0">
              <a:lnSpc>
                <a:spcPct val="90000"/>
              </a:lnSpc>
              <a:spcBef>
                <a:spcPts val="0"/>
              </a:spcBef>
              <a:spcAft>
                <a:spcPts val="0"/>
              </a:spcAft>
              <a:buNone/>
            </a:pPr>
            <a:endParaRPr>
              <a:solidFill>
                <a:schemeClr val="dk1"/>
              </a:solidFill>
              <a:latin typeface="Arial"/>
              <a:ea typeface="Arial"/>
              <a:cs typeface="Arial"/>
              <a:sym typeface="Arial"/>
            </a:endParaRPr>
          </a:p>
          <a:p>
            <a:pPr marL="0" lvl="0" indent="0" algn="l" rtl="0">
              <a:lnSpc>
                <a:spcPct val="90000"/>
              </a:lnSpc>
              <a:spcBef>
                <a:spcPts val="0"/>
              </a:spcBef>
              <a:spcAft>
                <a:spcPts val="0"/>
              </a:spcAft>
              <a:buNone/>
            </a:pPr>
            <a:endParaRPr>
              <a:solidFill>
                <a:schemeClr val="dk1"/>
              </a:solidFill>
              <a:latin typeface="Arial"/>
              <a:ea typeface="Arial"/>
              <a:cs typeface="Arial"/>
              <a:sym typeface="Arial"/>
            </a:endParaRPr>
          </a:p>
        </p:txBody>
      </p:sp>
      <p:sp>
        <p:nvSpPr>
          <p:cNvPr id="261" name="Google Shape;261;p40"/>
          <p:cNvSpPr txBox="1"/>
          <p:nvPr/>
        </p:nvSpPr>
        <p:spPr>
          <a:xfrm>
            <a:off x="242500" y="209400"/>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a:t>
            </a:r>
            <a:endParaRPr b="1"/>
          </a:p>
        </p:txBody>
      </p:sp>
      <p:pic>
        <p:nvPicPr>
          <p:cNvPr id="262" name="Google Shape;262;p40"/>
          <p:cNvPicPr preferRelativeResize="0"/>
          <p:nvPr/>
        </p:nvPicPr>
        <p:blipFill>
          <a:blip r:embed="rId3">
            <a:alphaModFix/>
          </a:blip>
          <a:stretch>
            <a:fillRect/>
          </a:stretch>
        </p:blipFill>
        <p:spPr>
          <a:xfrm>
            <a:off x="304800" y="2982838"/>
            <a:ext cx="2427150" cy="3492302"/>
          </a:xfrm>
          <a:prstGeom prst="rect">
            <a:avLst/>
          </a:prstGeom>
          <a:noFill/>
          <a:ln>
            <a:noFill/>
          </a:ln>
        </p:spPr>
      </p:pic>
      <p:sp>
        <p:nvSpPr>
          <p:cNvPr id="263" name="Google Shape;263;p40"/>
          <p:cNvSpPr txBox="1"/>
          <p:nvPr/>
        </p:nvSpPr>
        <p:spPr>
          <a:xfrm>
            <a:off x="707475" y="2530900"/>
            <a:ext cx="1621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Cactus Wren</a:t>
            </a:r>
            <a:endParaRPr/>
          </a:p>
        </p:txBody>
      </p:sp>
      <p:pic>
        <p:nvPicPr>
          <p:cNvPr id="264" name="Google Shape;264;p40"/>
          <p:cNvPicPr preferRelativeResize="0"/>
          <p:nvPr/>
        </p:nvPicPr>
        <p:blipFill>
          <a:blip r:embed="rId4">
            <a:alphaModFix/>
          </a:blip>
          <a:stretch>
            <a:fillRect/>
          </a:stretch>
        </p:blipFill>
        <p:spPr>
          <a:xfrm>
            <a:off x="9460050" y="2931100"/>
            <a:ext cx="2427150" cy="3595778"/>
          </a:xfrm>
          <a:prstGeom prst="rect">
            <a:avLst/>
          </a:prstGeom>
          <a:noFill/>
          <a:ln>
            <a:noFill/>
          </a:ln>
        </p:spPr>
      </p:pic>
      <p:sp>
        <p:nvSpPr>
          <p:cNvPr id="265" name="Google Shape;265;p40"/>
          <p:cNvSpPr txBox="1"/>
          <p:nvPr/>
        </p:nvSpPr>
        <p:spPr>
          <a:xfrm>
            <a:off x="9862725" y="2530900"/>
            <a:ext cx="1621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Elf Owl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fade">
                                      <p:cBhvr>
                                        <p:cTn id="7" dur="1000"/>
                                        <p:tgtEl>
                                          <p:spTgt spid="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xEl>
                                              <p:pRg st="1" end="1"/>
                                            </p:txEl>
                                          </p:spTgt>
                                        </p:tgtEl>
                                        <p:attrNameLst>
                                          <p:attrName>style.visibility</p:attrName>
                                        </p:attrNameLst>
                                      </p:cBhvr>
                                      <p:to>
                                        <p:strVal val="visible"/>
                                      </p:to>
                                    </p:set>
                                    <p:animEffect transition="in" filter="fade">
                                      <p:cBhvr>
                                        <p:cTn id="12" dur="1000"/>
                                        <p:tgtEl>
                                          <p:spTgt spid="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xEl>
                                              <p:pRg st="2" end="2"/>
                                            </p:txEl>
                                          </p:spTgt>
                                        </p:tgtEl>
                                        <p:attrNameLst>
                                          <p:attrName>style.visibility</p:attrName>
                                        </p:attrNameLst>
                                      </p:cBhvr>
                                      <p:to>
                                        <p:strVal val="visible"/>
                                      </p:to>
                                    </p:set>
                                    <p:animEffect transition="in" filter="fade">
                                      <p:cBhvr>
                                        <p:cTn id="17" dur="1000"/>
                                        <p:tgtEl>
                                          <p:spTgt spid="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xEl>
                                              <p:pRg st="3" end="3"/>
                                            </p:txEl>
                                          </p:spTgt>
                                        </p:tgtEl>
                                        <p:attrNameLst>
                                          <p:attrName>style.visibility</p:attrName>
                                        </p:attrNameLst>
                                      </p:cBhvr>
                                      <p:to>
                                        <p:strVal val="visible"/>
                                      </p:to>
                                    </p:set>
                                    <p:animEffect transition="in" filter="fade">
                                      <p:cBhvr>
                                        <p:cTn id="22" dur="1000"/>
                                        <p:tgtEl>
                                          <p:spTgt spid="2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0">
                                            <p:txEl>
                                              <p:pRg st="4" end="4"/>
                                            </p:txEl>
                                          </p:spTgt>
                                        </p:tgtEl>
                                        <p:attrNameLst>
                                          <p:attrName>style.visibility</p:attrName>
                                        </p:attrNameLst>
                                      </p:cBhvr>
                                      <p:to>
                                        <p:strVal val="visible"/>
                                      </p:to>
                                    </p:set>
                                    <p:animEffect transition="in" filter="fade">
                                      <p:cBhvr>
                                        <p:cTn id="27" dur="1000"/>
                                        <p:tgtEl>
                                          <p:spTgt spid="2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0">
                                            <p:txEl>
                                              <p:pRg st="5" end="5"/>
                                            </p:txEl>
                                          </p:spTgt>
                                        </p:tgtEl>
                                        <p:attrNameLst>
                                          <p:attrName>style.visibility</p:attrName>
                                        </p:attrNameLst>
                                      </p:cBhvr>
                                      <p:to>
                                        <p:strVal val="visible"/>
                                      </p:to>
                                    </p:set>
                                    <p:animEffect transition="in" filter="fade">
                                      <p:cBhvr>
                                        <p:cTn id="32" dur="1000"/>
                                        <p:tgtEl>
                                          <p:spTgt spid="2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0">
                                            <p:txEl>
                                              <p:pRg st="6" end="6"/>
                                            </p:txEl>
                                          </p:spTgt>
                                        </p:tgtEl>
                                        <p:attrNameLst>
                                          <p:attrName>style.visibility</p:attrName>
                                        </p:attrNameLst>
                                      </p:cBhvr>
                                      <p:to>
                                        <p:strVal val="visible"/>
                                      </p:to>
                                    </p:set>
                                    <p:animEffect transition="in" filter="fade">
                                      <p:cBhvr>
                                        <p:cTn id="37" dur="1000"/>
                                        <p:tgtEl>
                                          <p:spTgt spid="26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0">
                                            <p:txEl>
                                              <p:pRg st="7" end="7"/>
                                            </p:txEl>
                                          </p:spTgt>
                                        </p:tgtEl>
                                        <p:attrNameLst>
                                          <p:attrName>style.visibility</p:attrName>
                                        </p:attrNameLst>
                                      </p:cBhvr>
                                      <p:to>
                                        <p:strVal val="visible"/>
                                      </p:to>
                                    </p:set>
                                    <p:animEffect transition="in" filter="fade">
                                      <p:cBhvr>
                                        <p:cTn id="42" dur="1000"/>
                                        <p:tgtEl>
                                          <p:spTgt spid="26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0">
                                            <p:txEl>
                                              <p:pRg st="8" end="8"/>
                                            </p:txEl>
                                          </p:spTgt>
                                        </p:tgtEl>
                                        <p:attrNameLst>
                                          <p:attrName>style.visibility</p:attrName>
                                        </p:attrNameLst>
                                      </p:cBhvr>
                                      <p:to>
                                        <p:strVal val="visible"/>
                                      </p:to>
                                    </p:set>
                                    <p:animEffect transition="in" filter="fade">
                                      <p:cBhvr>
                                        <p:cTn id="47" dur="1000"/>
                                        <p:tgtEl>
                                          <p:spTgt spid="26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0">
                                            <p:txEl>
                                              <p:pRg st="9" end="9"/>
                                            </p:txEl>
                                          </p:spTgt>
                                        </p:tgtEl>
                                        <p:attrNameLst>
                                          <p:attrName>style.visibility</p:attrName>
                                        </p:attrNameLst>
                                      </p:cBhvr>
                                      <p:to>
                                        <p:strVal val="visible"/>
                                      </p:to>
                                    </p:set>
                                    <p:animEffect transition="in" filter="fade">
                                      <p:cBhvr>
                                        <p:cTn id="52" dur="1000"/>
                                        <p:tgtEl>
                                          <p:spTgt spid="26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0">
                                            <p:txEl>
                                              <p:pRg st="10" end="10"/>
                                            </p:txEl>
                                          </p:spTgt>
                                        </p:tgtEl>
                                        <p:attrNameLst>
                                          <p:attrName>style.visibility</p:attrName>
                                        </p:attrNameLst>
                                      </p:cBhvr>
                                      <p:to>
                                        <p:strVal val="visible"/>
                                      </p:to>
                                    </p:set>
                                    <p:animEffect transition="in" filter="fade">
                                      <p:cBhvr>
                                        <p:cTn id="57" dur="1000"/>
                                        <p:tgtEl>
                                          <p:spTgt spid="26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0">
                                            <p:txEl>
                                              <p:pRg st="11" end="11"/>
                                            </p:txEl>
                                          </p:spTgt>
                                        </p:tgtEl>
                                        <p:attrNameLst>
                                          <p:attrName>style.visibility</p:attrName>
                                        </p:attrNameLst>
                                      </p:cBhvr>
                                      <p:to>
                                        <p:strVal val="visible"/>
                                      </p:to>
                                    </p:set>
                                    <p:animEffect transition="in" filter="fade">
                                      <p:cBhvr>
                                        <p:cTn id="62" dur="1000"/>
                                        <p:tgtEl>
                                          <p:spTgt spid="26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1361700" y="411075"/>
            <a:ext cx="9468600" cy="13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orbel"/>
              <a:buNone/>
            </a:pPr>
            <a:r>
              <a:rPr lang="en-US" b="1">
                <a:solidFill>
                  <a:srgbClr val="8BA88E"/>
                </a:solidFill>
                <a:latin typeface="Arial"/>
                <a:ea typeface="Arial"/>
                <a:cs typeface="Arial"/>
                <a:sym typeface="Arial"/>
              </a:rPr>
              <a:t>Plants depend on animals too!</a:t>
            </a:r>
            <a:endParaRPr b="1">
              <a:solidFill>
                <a:srgbClr val="8BA88E"/>
              </a:solidFill>
              <a:latin typeface="Arial"/>
              <a:ea typeface="Arial"/>
              <a:cs typeface="Arial"/>
              <a:sym typeface="Arial"/>
            </a:endParaRPr>
          </a:p>
        </p:txBody>
      </p:sp>
      <p:sp>
        <p:nvSpPr>
          <p:cNvPr id="271" name="Google Shape;271;p41"/>
          <p:cNvSpPr txBox="1">
            <a:spLocks noGrp="1"/>
          </p:cNvSpPr>
          <p:nvPr>
            <p:ph type="body" idx="1"/>
          </p:nvPr>
        </p:nvSpPr>
        <p:spPr>
          <a:xfrm>
            <a:off x="2641800" y="1477463"/>
            <a:ext cx="6908400" cy="386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a:solidFill>
                <a:schemeClr val="dk1"/>
              </a:solidFill>
              <a:latin typeface="Arial"/>
              <a:ea typeface="Arial"/>
              <a:cs typeface="Arial"/>
              <a:sym typeface="Arial"/>
            </a:endParaRPr>
          </a:p>
          <a:p>
            <a:pPr marL="0" lvl="0" indent="0" algn="ctr" rtl="0">
              <a:lnSpc>
                <a:spcPct val="90000"/>
              </a:lnSpc>
              <a:spcBef>
                <a:spcPts val="0"/>
              </a:spcBef>
              <a:spcAft>
                <a:spcPts val="0"/>
              </a:spcAft>
              <a:buNone/>
            </a:pPr>
            <a:r>
              <a:rPr lang="en-US" i="1">
                <a:solidFill>
                  <a:schemeClr val="dk1"/>
                </a:solidFill>
                <a:latin typeface="Arial"/>
                <a:ea typeface="Arial"/>
                <a:cs typeface="Arial"/>
                <a:sym typeface="Arial"/>
              </a:rPr>
              <a:t>Plants also depend on animals for many different things.</a:t>
            </a:r>
            <a:endParaRPr i="1">
              <a:solidFill>
                <a:schemeClr val="dk1"/>
              </a:solidFill>
              <a:latin typeface="Arial"/>
              <a:ea typeface="Arial"/>
              <a:cs typeface="Arial"/>
              <a:sym typeface="Arial"/>
            </a:endParaRPr>
          </a:p>
          <a:p>
            <a:pPr marL="228600" lvl="0" indent="0" algn="l" rtl="0">
              <a:lnSpc>
                <a:spcPct val="90000"/>
              </a:lnSpc>
              <a:spcBef>
                <a:spcPts val="0"/>
              </a:spcBef>
              <a:spcAft>
                <a:spcPts val="0"/>
              </a:spcAft>
              <a:buNone/>
            </a:pPr>
            <a:endParaRPr>
              <a:solidFill>
                <a:schemeClr val="dk1"/>
              </a:solidFill>
              <a:latin typeface="Arial"/>
              <a:ea typeface="Arial"/>
              <a:cs typeface="Arial"/>
              <a:sym typeface="Arial"/>
            </a:endParaRPr>
          </a:p>
          <a:p>
            <a:pPr marL="457200" lvl="1" indent="-231140" algn="l" rtl="0">
              <a:lnSpc>
                <a:spcPct val="9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Animals can carry their seeds on their fur or in their scat.</a:t>
            </a:r>
            <a:endParaRPr sz="2200">
              <a:solidFill>
                <a:schemeClr val="dk1"/>
              </a:solidFill>
              <a:latin typeface="Arial"/>
              <a:ea typeface="Arial"/>
              <a:cs typeface="Arial"/>
              <a:sym typeface="Arial"/>
            </a:endParaRPr>
          </a:p>
          <a:p>
            <a:pPr marL="457200" lvl="0" indent="0" algn="l" rtl="0">
              <a:lnSpc>
                <a:spcPct val="90000"/>
              </a:lnSpc>
              <a:spcBef>
                <a:spcPts val="0"/>
              </a:spcBef>
              <a:spcAft>
                <a:spcPts val="0"/>
              </a:spcAft>
              <a:buNone/>
            </a:pPr>
            <a:endParaRPr>
              <a:solidFill>
                <a:schemeClr val="dk1"/>
              </a:solidFill>
              <a:latin typeface="Arial"/>
              <a:ea typeface="Arial"/>
              <a:cs typeface="Arial"/>
              <a:sym typeface="Arial"/>
            </a:endParaRPr>
          </a:p>
          <a:p>
            <a:pPr marL="457200" lvl="1" indent="-231140" algn="l" rtl="0">
              <a:lnSpc>
                <a:spcPct val="9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Different animals pollinate plants, which allows them to reproduce and grow.</a:t>
            </a:r>
            <a:endParaRPr sz="2200">
              <a:solidFill>
                <a:schemeClr val="dk1"/>
              </a:solidFill>
              <a:latin typeface="Arial"/>
              <a:ea typeface="Arial"/>
              <a:cs typeface="Arial"/>
              <a:sym typeface="Arial"/>
            </a:endParaRPr>
          </a:p>
          <a:p>
            <a:pPr marL="228600" lvl="0" indent="0" algn="l" rtl="0">
              <a:lnSpc>
                <a:spcPct val="90000"/>
              </a:lnSpc>
              <a:spcBef>
                <a:spcPts val="0"/>
              </a:spcBef>
              <a:spcAft>
                <a:spcPts val="0"/>
              </a:spcAft>
              <a:buNone/>
            </a:pPr>
            <a:endParaRPr>
              <a:solidFill>
                <a:schemeClr val="dk1"/>
              </a:solidFill>
              <a:latin typeface="Arial"/>
              <a:ea typeface="Arial"/>
              <a:cs typeface="Arial"/>
              <a:sym typeface="Arial"/>
            </a:endParaRPr>
          </a:p>
          <a:p>
            <a:pPr marL="0" lvl="0" indent="0" algn="l" rtl="0">
              <a:lnSpc>
                <a:spcPct val="90000"/>
              </a:lnSpc>
              <a:spcBef>
                <a:spcPts val="0"/>
              </a:spcBef>
              <a:spcAft>
                <a:spcPts val="0"/>
              </a:spcAft>
              <a:buNone/>
            </a:pPr>
            <a:endParaRPr>
              <a:solidFill>
                <a:schemeClr val="dk1"/>
              </a:solidFill>
              <a:latin typeface="Arial"/>
              <a:ea typeface="Arial"/>
              <a:cs typeface="Arial"/>
              <a:sym typeface="Arial"/>
            </a:endParaRPr>
          </a:p>
        </p:txBody>
      </p:sp>
      <p:sp>
        <p:nvSpPr>
          <p:cNvPr id="272" name="Google Shape;272;p41"/>
          <p:cNvSpPr txBox="1"/>
          <p:nvPr/>
        </p:nvSpPr>
        <p:spPr>
          <a:xfrm>
            <a:off x="242500" y="209400"/>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a:t>
            </a:r>
            <a:endParaRPr b="1"/>
          </a:p>
        </p:txBody>
      </p:sp>
      <p:pic>
        <p:nvPicPr>
          <p:cNvPr id="273" name="Google Shape;273;p41"/>
          <p:cNvPicPr preferRelativeResize="0"/>
          <p:nvPr/>
        </p:nvPicPr>
        <p:blipFill>
          <a:blip r:embed="rId3">
            <a:alphaModFix/>
          </a:blip>
          <a:stretch>
            <a:fillRect/>
          </a:stretch>
        </p:blipFill>
        <p:spPr>
          <a:xfrm>
            <a:off x="307425" y="4468075"/>
            <a:ext cx="2537125" cy="2029700"/>
          </a:xfrm>
          <a:prstGeom prst="rect">
            <a:avLst/>
          </a:prstGeom>
          <a:noFill/>
          <a:ln>
            <a:noFill/>
          </a:ln>
        </p:spPr>
      </p:pic>
      <p:pic>
        <p:nvPicPr>
          <p:cNvPr id="274" name="Google Shape;274;p41"/>
          <p:cNvPicPr preferRelativeResize="0"/>
          <p:nvPr/>
        </p:nvPicPr>
        <p:blipFill>
          <a:blip r:embed="rId4">
            <a:alphaModFix/>
          </a:blip>
          <a:stretch>
            <a:fillRect/>
          </a:stretch>
        </p:blipFill>
        <p:spPr>
          <a:xfrm>
            <a:off x="9405975" y="4546025"/>
            <a:ext cx="2439700" cy="1951750"/>
          </a:xfrm>
          <a:prstGeom prst="rect">
            <a:avLst/>
          </a:prstGeom>
          <a:noFill/>
          <a:ln>
            <a:noFill/>
          </a:ln>
        </p:spPr>
      </p:pic>
      <p:pic>
        <p:nvPicPr>
          <p:cNvPr id="275" name="Google Shape;275;p41"/>
          <p:cNvPicPr preferRelativeResize="0"/>
          <p:nvPr/>
        </p:nvPicPr>
        <p:blipFill>
          <a:blip r:embed="rId5">
            <a:alphaModFix/>
          </a:blip>
          <a:stretch>
            <a:fillRect/>
          </a:stretch>
        </p:blipFill>
        <p:spPr>
          <a:xfrm>
            <a:off x="9357250" y="2452201"/>
            <a:ext cx="2537125" cy="1953586"/>
          </a:xfrm>
          <a:prstGeom prst="rect">
            <a:avLst/>
          </a:prstGeom>
          <a:noFill/>
          <a:ln>
            <a:noFill/>
          </a:ln>
        </p:spPr>
      </p:pic>
      <p:pic>
        <p:nvPicPr>
          <p:cNvPr id="276" name="Google Shape;276;p41"/>
          <p:cNvPicPr preferRelativeResize="0"/>
          <p:nvPr/>
        </p:nvPicPr>
        <p:blipFill>
          <a:blip r:embed="rId6">
            <a:alphaModFix/>
          </a:blip>
          <a:stretch>
            <a:fillRect/>
          </a:stretch>
        </p:blipFill>
        <p:spPr>
          <a:xfrm>
            <a:off x="307425" y="2452200"/>
            <a:ext cx="2537125" cy="1919325"/>
          </a:xfrm>
          <a:prstGeom prst="rect">
            <a:avLst/>
          </a:prstGeom>
          <a:noFill/>
          <a:ln>
            <a:noFill/>
          </a:ln>
        </p:spPr>
      </p:pic>
      <p:pic>
        <p:nvPicPr>
          <p:cNvPr id="277" name="Google Shape;277;p41"/>
          <p:cNvPicPr preferRelativeResize="0"/>
          <p:nvPr/>
        </p:nvPicPr>
        <p:blipFill>
          <a:blip r:embed="rId7">
            <a:alphaModFix/>
          </a:blip>
          <a:stretch>
            <a:fillRect/>
          </a:stretch>
        </p:blipFill>
        <p:spPr>
          <a:xfrm>
            <a:off x="3257550" y="4501384"/>
            <a:ext cx="2439699" cy="1963078"/>
          </a:xfrm>
          <a:prstGeom prst="rect">
            <a:avLst/>
          </a:prstGeom>
          <a:noFill/>
          <a:ln>
            <a:noFill/>
          </a:ln>
        </p:spPr>
      </p:pic>
      <p:pic>
        <p:nvPicPr>
          <p:cNvPr id="278" name="Google Shape;278;p41"/>
          <p:cNvPicPr preferRelativeResize="0"/>
          <p:nvPr/>
        </p:nvPicPr>
        <p:blipFill>
          <a:blip r:embed="rId8">
            <a:alphaModFix/>
          </a:blip>
          <a:stretch>
            <a:fillRect/>
          </a:stretch>
        </p:blipFill>
        <p:spPr>
          <a:xfrm>
            <a:off x="6247125" y="4593212"/>
            <a:ext cx="2608975" cy="1857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Effect transition="in" filter="fade">
                                      <p:cBhvr>
                                        <p:cTn id="7" dur="1000"/>
                                        <p:tgtEl>
                                          <p:spTgt spid="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Effect transition="in" filter="fade">
                                      <p:cBhvr>
                                        <p:cTn id="12" dur="1000"/>
                                        <p:tgtEl>
                                          <p:spTgt spid="2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xEl>
                                              <p:pRg st="2" end="2"/>
                                            </p:txEl>
                                          </p:spTgt>
                                        </p:tgtEl>
                                        <p:attrNameLst>
                                          <p:attrName>style.visibility</p:attrName>
                                        </p:attrNameLst>
                                      </p:cBhvr>
                                      <p:to>
                                        <p:strVal val="visible"/>
                                      </p:to>
                                    </p:set>
                                    <p:animEffect transition="in" filter="fade">
                                      <p:cBhvr>
                                        <p:cTn id="17" dur="1000"/>
                                        <p:tgtEl>
                                          <p:spTgt spid="2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
                                            <p:txEl>
                                              <p:pRg st="3" end="3"/>
                                            </p:txEl>
                                          </p:spTgt>
                                        </p:tgtEl>
                                        <p:attrNameLst>
                                          <p:attrName>style.visibility</p:attrName>
                                        </p:attrNameLst>
                                      </p:cBhvr>
                                      <p:to>
                                        <p:strVal val="visible"/>
                                      </p:to>
                                    </p:set>
                                    <p:animEffect transition="in" filter="fade">
                                      <p:cBhvr>
                                        <p:cTn id="22" dur="1000"/>
                                        <p:tgtEl>
                                          <p:spTgt spid="2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1">
                                            <p:txEl>
                                              <p:pRg st="4" end="4"/>
                                            </p:txEl>
                                          </p:spTgt>
                                        </p:tgtEl>
                                        <p:attrNameLst>
                                          <p:attrName>style.visibility</p:attrName>
                                        </p:attrNameLst>
                                      </p:cBhvr>
                                      <p:to>
                                        <p:strVal val="visible"/>
                                      </p:to>
                                    </p:set>
                                    <p:animEffect transition="in" filter="fade">
                                      <p:cBhvr>
                                        <p:cTn id="27" dur="1000"/>
                                        <p:tgtEl>
                                          <p:spTgt spid="2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1">
                                            <p:txEl>
                                              <p:pRg st="5" end="5"/>
                                            </p:txEl>
                                          </p:spTgt>
                                        </p:tgtEl>
                                        <p:attrNameLst>
                                          <p:attrName>style.visibility</p:attrName>
                                        </p:attrNameLst>
                                      </p:cBhvr>
                                      <p:to>
                                        <p:strVal val="visible"/>
                                      </p:to>
                                    </p:set>
                                    <p:animEffect transition="in" filter="fade">
                                      <p:cBhvr>
                                        <p:cTn id="32" dur="1000"/>
                                        <p:tgtEl>
                                          <p:spTgt spid="2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1">
                                            <p:txEl>
                                              <p:pRg st="6" end="6"/>
                                            </p:txEl>
                                          </p:spTgt>
                                        </p:tgtEl>
                                        <p:attrNameLst>
                                          <p:attrName>style.visibility</p:attrName>
                                        </p:attrNameLst>
                                      </p:cBhvr>
                                      <p:to>
                                        <p:strVal val="visible"/>
                                      </p:to>
                                    </p:set>
                                    <p:animEffect transition="in" filter="fade">
                                      <p:cBhvr>
                                        <p:cTn id="37" dur="1000"/>
                                        <p:tgtEl>
                                          <p:spTgt spid="2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1">
                                            <p:txEl>
                                              <p:pRg st="7" end="7"/>
                                            </p:txEl>
                                          </p:spTgt>
                                        </p:tgtEl>
                                        <p:attrNameLst>
                                          <p:attrName>style.visibility</p:attrName>
                                        </p:attrNameLst>
                                      </p:cBhvr>
                                      <p:to>
                                        <p:strVal val="visible"/>
                                      </p:to>
                                    </p:set>
                                    <p:animEffect transition="in" filter="fade">
                                      <p:cBhvr>
                                        <p:cTn id="42" dur="1000"/>
                                        <p:tgtEl>
                                          <p:spTgt spid="2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F6BAC"/>
        </a:solidFill>
        <a:effectLst/>
      </p:bgPr>
    </p:bg>
    <p:spTree>
      <p:nvGrpSpPr>
        <p:cNvPr id="1" name="Shape 283"/>
        <p:cNvGrpSpPr/>
        <p:nvPr/>
      </p:nvGrpSpPr>
      <p:grpSpPr>
        <a:xfrm>
          <a:off x="0" y="0"/>
          <a:ext cx="0" cy="0"/>
          <a:chOff x="0" y="0"/>
          <a:chExt cx="0" cy="0"/>
        </a:xfrm>
      </p:grpSpPr>
      <p:sp>
        <p:nvSpPr>
          <p:cNvPr id="284" name="Google Shape;284;p42"/>
          <p:cNvSpPr txBox="1"/>
          <p:nvPr/>
        </p:nvSpPr>
        <p:spPr>
          <a:xfrm>
            <a:off x="244950" y="2481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a:t>
            </a:r>
            <a:endParaRPr b="1"/>
          </a:p>
        </p:txBody>
      </p:sp>
      <p:sp>
        <p:nvSpPr>
          <p:cNvPr id="285" name="Google Shape;285;p42"/>
          <p:cNvSpPr txBox="1"/>
          <p:nvPr/>
        </p:nvSpPr>
        <p:spPr>
          <a:xfrm>
            <a:off x="2543550" y="415650"/>
            <a:ext cx="71049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a:solidFill>
                  <a:srgbClr val="8BA88E"/>
                </a:solidFill>
              </a:rPr>
              <a:t>What did I learn?</a:t>
            </a:r>
            <a:endParaRPr sz="4400" b="1">
              <a:solidFill>
                <a:srgbClr val="8BA88E"/>
              </a:solidFill>
            </a:endParaRPr>
          </a:p>
        </p:txBody>
      </p:sp>
      <p:sp>
        <p:nvSpPr>
          <p:cNvPr id="286" name="Google Shape;286;p42"/>
          <p:cNvSpPr txBox="1"/>
          <p:nvPr/>
        </p:nvSpPr>
        <p:spPr>
          <a:xfrm>
            <a:off x="4039475" y="1578975"/>
            <a:ext cx="78972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t>Work in pairs to write:</a:t>
            </a:r>
            <a:endParaRPr sz="2200"/>
          </a:p>
          <a:p>
            <a:pPr marL="457200" lvl="0" indent="-368300" algn="ctr" rtl="0">
              <a:spcBef>
                <a:spcPts val="0"/>
              </a:spcBef>
              <a:spcAft>
                <a:spcPts val="0"/>
              </a:spcAft>
              <a:buSzPts val="2200"/>
              <a:buChar char="●"/>
            </a:pPr>
            <a:r>
              <a:rPr lang="en-US" sz="2200"/>
              <a:t>The definition of each role</a:t>
            </a:r>
            <a:endParaRPr sz="2200"/>
          </a:p>
          <a:p>
            <a:pPr marL="457200" lvl="0" indent="-368300" algn="ctr" rtl="0">
              <a:spcBef>
                <a:spcPts val="0"/>
              </a:spcBef>
              <a:spcAft>
                <a:spcPts val="0"/>
              </a:spcAft>
              <a:buSzPts val="2200"/>
              <a:buChar char="●"/>
            </a:pPr>
            <a:r>
              <a:rPr lang="en-US" sz="2200"/>
              <a:t>An example from the Sonoran Desert</a:t>
            </a:r>
            <a:endParaRPr sz="2200"/>
          </a:p>
          <a:p>
            <a:pPr marL="457200" lvl="0" indent="-368300" algn="ctr" rtl="0">
              <a:spcBef>
                <a:spcPts val="0"/>
              </a:spcBef>
              <a:spcAft>
                <a:spcPts val="0"/>
              </a:spcAft>
              <a:buSzPts val="2200"/>
              <a:buChar char="●"/>
            </a:pPr>
            <a:r>
              <a:rPr lang="en-US" sz="2200"/>
              <a:t>An example from somewhere else around the world</a:t>
            </a:r>
            <a:endParaRPr sz="2200"/>
          </a:p>
        </p:txBody>
      </p:sp>
      <p:sp>
        <p:nvSpPr>
          <p:cNvPr id="287" name="Google Shape;287;p42"/>
          <p:cNvSpPr txBox="1"/>
          <p:nvPr/>
        </p:nvSpPr>
        <p:spPr>
          <a:xfrm>
            <a:off x="4435625" y="3561450"/>
            <a:ext cx="7104900" cy="861900"/>
          </a:xfrm>
          <a:prstGeom prst="rect">
            <a:avLst/>
          </a:prstGeom>
          <a:noFill/>
          <a:ln w="28575" cap="flat" cmpd="sng">
            <a:solidFill>
              <a:srgbClr val="8CA98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t>In your own words, explain how plants depend on animals in the Sonoran Desert and give an example.</a:t>
            </a:r>
            <a:endParaRPr sz="2200"/>
          </a:p>
        </p:txBody>
      </p:sp>
      <p:pic>
        <p:nvPicPr>
          <p:cNvPr id="288" name="Google Shape;288;p42"/>
          <p:cNvPicPr preferRelativeResize="0"/>
          <p:nvPr/>
        </p:nvPicPr>
        <p:blipFill>
          <a:blip r:embed="rId3">
            <a:alphaModFix/>
          </a:blip>
          <a:stretch>
            <a:fillRect/>
          </a:stretch>
        </p:blipFill>
        <p:spPr>
          <a:xfrm>
            <a:off x="480575" y="1339050"/>
            <a:ext cx="3747000" cy="4911925"/>
          </a:xfrm>
          <a:prstGeom prst="rect">
            <a:avLst/>
          </a:prstGeom>
          <a:noFill/>
          <a:ln w="19050" cap="flat" cmpd="sng">
            <a:solidFill>
              <a:srgbClr val="8CA98F"/>
            </a:solidFill>
            <a:prstDash val="solid"/>
            <a:round/>
            <a:headEnd type="none" w="sm" len="sm"/>
            <a:tailEnd type="none" w="sm" len="sm"/>
          </a:ln>
        </p:spPr>
      </p:pic>
      <p:pic>
        <p:nvPicPr>
          <p:cNvPr id="289" name="Google Shape;289;p42"/>
          <p:cNvPicPr preferRelativeResize="0"/>
          <p:nvPr/>
        </p:nvPicPr>
        <p:blipFill>
          <a:blip r:embed="rId4">
            <a:alphaModFix/>
          </a:blip>
          <a:stretch>
            <a:fillRect/>
          </a:stretch>
        </p:blipFill>
        <p:spPr>
          <a:xfrm>
            <a:off x="10118325" y="415650"/>
            <a:ext cx="1698751" cy="1698751"/>
          </a:xfrm>
          <a:prstGeom prst="rect">
            <a:avLst/>
          </a:prstGeom>
          <a:noFill/>
          <a:ln>
            <a:noFill/>
          </a:ln>
        </p:spPr>
      </p:pic>
      <p:sp>
        <p:nvSpPr>
          <p:cNvPr id="290" name="Google Shape;290;p42"/>
          <p:cNvSpPr/>
          <p:nvPr/>
        </p:nvSpPr>
        <p:spPr>
          <a:xfrm rot="3055084">
            <a:off x="4220716" y="4249859"/>
            <a:ext cx="279809" cy="1527189"/>
          </a:xfrm>
          <a:prstGeom prst="downArrow">
            <a:avLst>
              <a:gd name="adj1" fmla="val 50000"/>
              <a:gd name="adj2" fmla="val 50000"/>
            </a:avLst>
          </a:prstGeom>
          <a:solidFill>
            <a:srgbClr val="8BA88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rbel"/>
              <a:ea typeface="Corbel"/>
              <a:cs typeface="Corbel"/>
              <a:sym typeface="Corbel"/>
            </a:endParaRPr>
          </a:p>
        </p:txBody>
      </p:sp>
      <p:pic>
        <p:nvPicPr>
          <p:cNvPr id="291" name="Google Shape;291;p42"/>
          <p:cNvPicPr preferRelativeResize="0"/>
          <p:nvPr/>
        </p:nvPicPr>
        <p:blipFill>
          <a:blip r:embed="rId5">
            <a:alphaModFix/>
          </a:blip>
          <a:stretch>
            <a:fillRect/>
          </a:stretch>
        </p:blipFill>
        <p:spPr>
          <a:xfrm>
            <a:off x="534550" y="1495175"/>
            <a:ext cx="448549" cy="448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295"/>
        <p:cNvGrpSpPr/>
        <p:nvPr/>
      </p:nvGrpSpPr>
      <p:grpSpPr>
        <a:xfrm>
          <a:off x="0" y="0"/>
          <a:ext cx="0" cy="0"/>
          <a:chOff x="0" y="0"/>
          <a:chExt cx="0" cy="0"/>
        </a:xfrm>
      </p:grpSpPr>
      <p:sp>
        <p:nvSpPr>
          <p:cNvPr id="296" name="Google Shape;296;p43"/>
          <p:cNvSpPr txBox="1">
            <a:spLocks noGrp="1"/>
          </p:cNvSpPr>
          <p:nvPr>
            <p:ph type="title"/>
          </p:nvPr>
        </p:nvSpPr>
        <p:spPr>
          <a:xfrm>
            <a:off x="415600" y="593375"/>
            <a:ext cx="5291400" cy="7635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1F0CA8"/>
              </a:buClr>
              <a:buSzPts val="2800"/>
              <a:buNone/>
            </a:pPr>
            <a:r>
              <a:rPr lang="en-US" b="1">
                <a:solidFill>
                  <a:srgbClr val="8CA98F"/>
                </a:solidFill>
                <a:latin typeface="Arial"/>
                <a:ea typeface="Arial"/>
                <a:cs typeface="Arial"/>
                <a:sym typeface="Arial"/>
              </a:rPr>
              <a:t>Weaving a Web</a:t>
            </a:r>
            <a:endParaRPr b="1">
              <a:solidFill>
                <a:srgbClr val="8CA98F"/>
              </a:solidFill>
              <a:latin typeface="Arial"/>
              <a:ea typeface="Arial"/>
              <a:cs typeface="Arial"/>
              <a:sym typeface="Arial"/>
            </a:endParaRPr>
          </a:p>
        </p:txBody>
      </p:sp>
      <p:sp>
        <p:nvSpPr>
          <p:cNvPr id="297" name="Google Shape;297;p43"/>
          <p:cNvSpPr txBox="1">
            <a:spLocks noGrp="1"/>
          </p:cNvSpPr>
          <p:nvPr>
            <p:ph type="body" idx="1"/>
          </p:nvPr>
        </p:nvSpPr>
        <p:spPr>
          <a:xfrm>
            <a:off x="415600" y="1967833"/>
            <a:ext cx="11360800" cy="45552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SzPts val="1800"/>
              <a:buNone/>
            </a:pPr>
            <a:r>
              <a:rPr lang="en-US">
                <a:solidFill>
                  <a:srgbClr val="000000"/>
                </a:solidFill>
                <a:latin typeface="Arial"/>
                <a:ea typeface="Arial"/>
                <a:cs typeface="Arial"/>
                <a:sym typeface="Arial"/>
              </a:rPr>
              <a:t>Now that we have created many different food chains, we are going to make a physical food web. </a:t>
            </a:r>
            <a:endParaRPr>
              <a:solidFill>
                <a:srgbClr val="000000"/>
              </a:solidFill>
              <a:latin typeface="Arial"/>
              <a:ea typeface="Arial"/>
              <a:cs typeface="Arial"/>
              <a:sym typeface="Arial"/>
            </a:endParaRPr>
          </a:p>
          <a:p>
            <a:pPr marL="0" lvl="0" indent="0" algn="l" rtl="0">
              <a:lnSpc>
                <a:spcPct val="90000"/>
              </a:lnSpc>
              <a:spcBef>
                <a:spcPts val="2133"/>
              </a:spcBef>
              <a:spcAft>
                <a:spcPts val="0"/>
              </a:spcAft>
              <a:buSzPts val="1800"/>
              <a:buNone/>
            </a:pPr>
            <a:r>
              <a:rPr lang="en-US">
                <a:solidFill>
                  <a:srgbClr val="000000"/>
                </a:solidFill>
                <a:latin typeface="Arial"/>
                <a:ea typeface="Arial"/>
                <a:cs typeface="Arial"/>
                <a:sym typeface="Arial"/>
              </a:rPr>
              <a:t>Before leaving your table:</a:t>
            </a:r>
            <a:endParaRPr>
              <a:solidFill>
                <a:srgbClr val="000000"/>
              </a:solidFill>
              <a:latin typeface="Arial"/>
              <a:ea typeface="Arial"/>
              <a:cs typeface="Arial"/>
              <a:sym typeface="Arial"/>
            </a:endParaRPr>
          </a:p>
          <a:p>
            <a:pPr marL="457200" lvl="0" indent="-342900" algn="l" rtl="0">
              <a:lnSpc>
                <a:spcPct val="90000"/>
              </a:lnSpc>
              <a:spcBef>
                <a:spcPts val="2133"/>
              </a:spcBef>
              <a:spcAft>
                <a:spcPts val="0"/>
              </a:spcAft>
              <a:buClr>
                <a:srgbClr val="000000"/>
              </a:buClr>
              <a:buSzPts val="1800"/>
              <a:buFont typeface="Arial"/>
              <a:buChar char="●"/>
            </a:pPr>
            <a:r>
              <a:rPr lang="en-US">
                <a:solidFill>
                  <a:srgbClr val="000000"/>
                </a:solidFill>
                <a:latin typeface="Arial"/>
                <a:ea typeface="Arial"/>
                <a:cs typeface="Arial"/>
                <a:sym typeface="Arial"/>
              </a:rPr>
              <a:t>Choose a picture</a:t>
            </a:r>
            <a:endParaRPr>
              <a:solidFill>
                <a:srgbClr val="000000"/>
              </a:solidFill>
              <a:latin typeface="Arial"/>
              <a:ea typeface="Arial"/>
              <a:cs typeface="Arial"/>
              <a:sym typeface="Arial"/>
            </a:endParaRPr>
          </a:p>
          <a:p>
            <a:pPr marL="457200" lvl="0" indent="-342900" algn="l" rtl="0">
              <a:lnSpc>
                <a:spcPct val="90000"/>
              </a:lnSpc>
              <a:spcBef>
                <a:spcPts val="0"/>
              </a:spcBef>
              <a:spcAft>
                <a:spcPts val="0"/>
              </a:spcAft>
              <a:buClr>
                <a:srgbClr val="000000"/>
              </a:buClr>
              <a:buSzPts val="1800"/>
              <a:buFont typeface="Arial"/>
              <a:buChar char="●"/>
            </a:pPr>
            <a:r>
              <a:rPr lang="en-US">
                <a:solidFill>
                  <a:srgbClr val="000000"/>
                </a:solidFill>
                <a:latin typeface="Arial"/>
                <a:ea typeface="Arial"/>
                <a:cs typeface="Arial"/>
                <a:sym typeface="Arial"/>
              </a:rPr>
              <a:t>Decide what role in the food chain the picture plays</a:t>
            </a:r>
            <a:endParaRPr>
              <a:solidFill>
                <a:srgbClr val="000000"/>
              </a:solidFill>
              <a:latin typeface="Arial"/>
              <a:ea typeface="Arial"/>
              <a:cs typeface="Arial"/>
              <a:sym typeface="Arial"/>
            </a:endParaRPr>
          </a:p>
          <a:p>
            <a:pPr marL="457200" lvl="0" indent="-342900" algn="l" rtl="0">
              <a:lnSpc>
                <a:spcPct val="90000"/>
              </a:lnSpc>
              <a:spcBef>
                <a:spcPts val="0"/>
              </a:spcBef>
              <a:spcAft>
                <a:spcPts val="0"/>
              </a:spcAft>
              <a:buClr>
                <a:srgbClr val="000000"/>
              </a:buClr>
              <a:buSzPts val="1800"/>
              <a:buFont typeface="Arial"/>
              <a:buChar char="●"/>
            </a:pPr>
            <a:r>
              <a:rPr lang="en-US">
                <a:solidFill>
                  <a:srgbClr val="000000"/>
                </a:solidFill>
                <a:latin typeface="Arial"/>
                <a:ea typeface="Arial"/>
                <a:cs typeface="Arial"/>
                <a:sym typeface="Arial"/>
              </a:rPr>
              <a:t>Clip the picture to the front of your clothing </a:t>
            </a:r>
            <a:endParaRPr>
              <a:solidFill>
                <a:srgbClr val="000000"/>
              </a:solidFill>
              <a:latin typeface="Arial"/>
              <a:ea typeface="Arial"/>
              <a:cs typeface="Arial"/>
              <a:sym typeface="Arial"/>
            </a:endParaRPr>
          </a:p>
          <a:p>
            <a:pPr marL="0" lvl="0" indent="0" algn="l" rtl="0">
              <a:lnSpc>
                <a:spcPct val="90000"/>
              </a:lnSpc>
              <a:spcBef>
                <a:spcPts val="2133"/>
              </a:spcBef>
              <a:spcAft>
                <a:spcPts val="0"/>
              </a:spcAft>
              <a:buSzPts val="1800"/>
              <a:buNone/>
            </a:pPr>
            <a:endParaRPr>
              <a:solidFill>
                <a:srgbClr val="000000"/>
              </a:solidFill>
              <a:latin typeface="Arial"/>
              <a:ea typeface="Arial"/>
              <a:cs typeface="Arial"/>
              <a:sym typeface="Arial"/>
            </a:endParaRPr>
          </a:p>
          <a:p>
            <a:pPr marL="0" lvl="0" indent="0" algn="l" rtl="0">
              <a:lnSpc>
                <a:spcPct val="90000"/>
              </a:lnSpc>
              <a:spcBef>
                <a:spcPts val="2133"/>
              </a:spcBef>
              <a:spcAft>
                <a:spcPts val="0"/>
              </a:spcAft>
              <a:buSzPts val="1800"/>
              <a:buNone/>
            </a:pPr>
            <a:r>
              <a:rPr lang="en-US">
                <a:solidFill>
                  <a:srgbClr val="000000"/>
                </a:solidFill>
                <a:latin typeface="Arial"/>
                <a:ea typeface="Arial"/>
                <a:cs typeface="Arial"/>
                <a:sym typeface="Arial"/>
              </a:rPr>
              <a:t>Be thinking about who you could give energy to and who you could get energy from.</a:t>
            </a:r>
            <a:endParaRPr>
              <a:solidFill>
                <a:srgbClr val="000000"/>
              </a:solidFill>
              <a:latin typeface="Arial"/>
              <a:ea typeface="Arial"/>
              <a:cs typeface="Arial"/>
              <a:sym typeface="Arial"/>
            </a:endParaRPr>
          </a:p>
          <a:p>
            <a:pPr marL="0" lvl="0" indent="0" algn="l" rtl="0">
              <a:lnSpc>
                <a:spcPct val="90000"/>
              </a:lnSpc>
              <a:spcBef>
                <a:spcPts val="2133"/>
              </a:spcBef>
              <a:spcAft>
                <a:spcPts val="0"/>
              </a:spcAft>
              <a:buSzPts val="1800"/>
              <a:buNone/>
            </a:pPr>
            <a:endParaRPr>
              <a:solidFill>
                <a:srgbClr val="000000"/>
              </a:solidFill>
              <a:latin typeface="Arial"/>
              <a:ea typeface="Arial"/>
              <a:cs typeface="Arial"/>
              <a:sym typeface="Arial"/>
            </a:endParaRPr>
          </a:p>
          <a:p>
            <a:pPr marL="0" lvl="0" indent="0" algn="ctr" rtl="0">
              <a:lnSpc>
                <a:spcPct val="90000"/>
              </a:lnSpc>
              <a:spcBef>
                <a:spcPts val="2133"/>
              </a:spcBef>
              <a:spcAft>
                <a:spcPts val="2133"/>
              </a:spcAft>
              <a:buSzPts val="1800"/>
              <a:buNone/>
            </a:pPr>
            <a:endParaRPr>
              <a:solidFill>
                <a:srgbClr val="FF0000"/>
              </a:solidFill>
              <a:latin typeface="Arial"/>
              <a:ea typeface="Arial"/>
              <a:cs typeface="Arial"/>
              <a:sym typeface="Arial"/>
            </a:endParaRPr>
          </a:p>
        </p:txBody>
      </p:sp>
      <p:pic>
        <p:nvPicPr>
          <p:cNvPr id="298" name="Google Shape;298;p43"/>
          <p:cNvPicPr preferRelativeResize="0"/>
          <p:nvPr/>
        </p:nvPicPr>
        <p:blipFill rotWithShape="1">
          <a:blip r:embed="rId3">
            <a:alphaModFix/>
          </a:blip>
          <a:srcRect/>
          <a:stretch/>
        </p:blipFill>
        <p:spPr>
          <a:xfrm>
            <a:off x="6371078" y="334967"/>
            <a:ext cx="5291333" cy="1613367"/>
          </a:xfrm>
          <a:prstGeom prst="rect">
            <a:avLst/>
          </a:prstGeom>
          <a:noFill/>
          <a:ln>
            <a:noFill/>
          </a:ln>
        </p:spPr>
      </p:pic>
      <p:sp>
        <p:nvSpPr>
          <p:cNvPr id="299" name="Google Shape;299;p43"/>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Elaborate</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animEffect transition="in" filter="fade">
                                      <p:cBhvr>
                                        <p:cTn id="7" dur="1000"/>
                                        <p:tgtEl>
                                          <p:spTgt spid="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xEl>
                                              <p:pRg st="1" end="1"/>
                                            </p:txEl>
                                          </p:spTgt>
                                        </p:tgtEl>
                                        <p:attrNameLst>
                                          <p:attrName>style.visibility</p:attrName>
                                        </p:attrNameLst>
                                      </p:cBhvr>
                                      <p:to>
                                        <p:strVal val="visible"/>
                                      </p:to>
                                    </p:set>
                                    <p:animEffect transition="in" filter="fade">
                                      <p:cBhvr>
                                        <p:cTn id="12" dur="1000"/>
                                        <p:tgtEl>
                                          <p:spTgt spid="2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7">
                                            <p:txEl>
                                              <p:pRg st="2" end="2"/>
                                            </p:txEl>
                                          </p:spTgt>
                                        </p:tgtEl>
                                        <p:attrNameLst>
                                          <p:attrName>style.visibility</p:attrName>
                                        </p:attrNameLst>
                                      </p:cBhvr>
                                      <p:to>
                                        <p:strVal val="visible"/>
                                      </p:to>
                                    </p:set>
                                    <p:animEffect transition="in" filter="fade">
                                      <p:cBhvr>
                                        <p:cTn id="17" dur="1000"/>
                                        <p:tgtEl>
                                          <p:spTgt spid="2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7">
                                            <p:txEl>
                                              <p:pRg st="3" end="3"/>
                                            </p:txEl>
                                          </p:spTgt>
                                        </p:tgtEl>
                                        <p:attrNameLst>
                                          <p:attrName>style.visibility</p:attrName>
                                        </p:attrNameLst>
                                      </p:cBhvr>
                                      <p:to>
                                        <p:strVal val="visible"/>
                                      </p:to>
                                    </p:set>
                                    <p:animEffect transition="in" filter="fade">
                                      <p:cBhvr>
                                        <p:cTn id="22" dur="1000"/>
                                        <p:tgtEl>
                                          <p:spTgt spid="2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7">
                                            <p:txEl>
                                              <p:pRg st="4" end="4"/>
                                            </p:txEl>
                                          </p:spTgt>
                                        </p:tgtEl>
                                        <p:attrNameLst>
                                          <p:attrName>style.visibility</p:attrName>
                                        </p:attrNameLst>
                                      </p:cBhvr>
                                      <p:to>
                                        <p:strVal val="visible"/>
                                      </p:to>
                                    </p:set>
                                    <p:animEffect transition="in" filter="fade">
                                      <p:cBhvr>
                                        <p:cTn id="27" dur="1000"/>
                                        <p:tgtEl>
                                          <p:spTgt spid="2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7">
                                            <p:txEl>
                                              <p:pRg st="5" end="5"/>
                                            </p:txEl>
                                          </p:spTgt>
                                        </p:tgtEl>
                                        <p:attrNameLst>
                                          <p:attrName>style.visibility</p:attrName>
                                        </p:attrNameLst>
                                      </p:cBhvr>
                                      <p:to>
                                        <p:strVal val="visible"/>
                                      </p:to>
                                    </p:set>
                                    <p:animEffect transition="in" filter="fade">
                                      <p:cBhvr>
                                        <p:cTn id="32" dur="1000"/>
                                        <p:tgtEl>
                                          <p:spTgt spid="2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7">
                                            <p:txEl>
                                              <p:pRg st="6" end="6"/>
                                            </p:txEl>
                                          </p:spTgt>
                                        </p:tgtEl>
                                        <p:attrNameLst>
                                          <p:attrName>style.visibility</p:attrName>
                                        </p:attrNameLst>
                                      </p:cBhvr>
                                      <p:to>
                                        <p:strVal val="visible"/>
                                      </p:to>
                                    </p:set>
                                    <p:animEffect transition="in" filter="fade">
                                      <p:cBhvr>
                                        <p:cTn id="37" dur="1000"/>
                                        <p:tgtEl>
                                          <p:spTgt spid="2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7">
                                            <p:txEl>
                                              <p:pRg st="7" end="7"/>
                                            </p:txEl>
                                          </p:spTgt>
                                        </p:tgtEl>
                                        <p:attrNameLst>
                                          <p:attrName>style.visibility</p:attrName>
                                        </p:attrNameLst>
                                      </p:cBhvr>
                                      <p:to>
                                        <p:strVal val="visible"/>
                                      </p:to>
                                    </p:set>
                                    <p:animEffect transition="in" filter="fade">
                                      <p:cBhvr>
                                        <p:cTn id="42" dur="1000"/>
                                        <p:tgtEl>
                                          <p:spTgt spid="29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7">
                                            <p:txEl>
                                              <p:pRg st="8" end="8"/>
                                            </p:txEl>
                                          </p:spTgt>
                                        </p:tgtEl>
                                        <p:attrNameLst>
                                          <p:attrName>style.visibility</p:attrName>
                                        </p:attrNameLst>
                                      </p:cBhvr>
                                      <p:to>
                                        <p:strVal val="visible"/>
                                      </p:to>
                                    </p:set>
                                    <p:animEffect transition="in" filter="fade">
                                      <p:cBhvr>
                                        <p:cTn id="47" dur="1000"/>
                                        <p:tgtEl>
                                          <p:spTgt spid="29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304"/>
        <p:cNvGrpSpPr/>
        <p:nvPr/>
      </p:nvGrpSpPr>
      <p:grpSpPr>
        <a:xfrm>
          <a:off x="0" y="0"/>
          <a:ext cx="0" cy="0"/>
          <a:chOff x="0" y="0"/>
          <a:chExt cx="0" cy="0"/>
        </a:xfrm>
      </p:grpSpPr>
      <p:sp>
        <p:nvSpPr>
          <p:cNvPr id="305" name="Google Shape;305;p44"/>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Evaluate</a:t>
            </a:r>
            <a:endParaRPr b="1"/>
          </a:p>
        </p:txBody>
      </p:sp>
      <p:sp>
        <p:nvSpPr>
          <p:cNvPr id="306" name="Google Shape;306;p44"/>
          <p:cNvSpPr txBox="1"/>
          <p:nvPr/>
        </p:nvSpPr>
        <p:spPr>
          <a:xfrm>
            <a:off x="1130000" y="1285875"/>
            <a:ext cx="9858300" cy="1877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solidFill>
                  <a:schemeClr val="dk1"/>
                </a:solidFill>
              </a:rPr>
              <a:t>Look at the food web with some of the living organisms we have been learning about. The Mesquite Tree has been crossed off. Would the ecosystem be affected or change if you removed the Mesquite Tree from the Sonoran Desert? Why or why not? Use the web and what you have learned to help support your argument.</a:t>
            </a:r>
            <a:endParaRPr sz="1800"/>
          </a:p>
        </p:txBody>
      </p:sp>
      <p:sp>
        <p:nvSpPr>
          <p:cNvPr id="307" name="Google Shape;307;p44"/>
          <p:cNvSpPr txBox="1"/>
          <p:nvPr/>
        </p:nvSpPr>
        <p:spPr>
          <a:xfrm>
            <a:off x="1953150" y="423975"/>
            <a:ext cx="82857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u="sng">
                <a:solidFill>
                  <a:srgbClr val="8BA88E"/>
                </a:solidFill>
              </a:rPr>
              <a:t>Missing Mesquite Tree</a:t>
            </a:r>
            <a:endParaRPr sz="4400">
              <a:solidFill>
                <a:srgbClr val="8BA88E"/>
              </a:solidFill>
            </a:endParaRPr>
          </a:p>
        </p:txBody>
      </p:sp>
      <p:pic>
        <p:nvPicPr>
          <p:cNvPr id="308" name="Google Shape;308;p44"/>
          <p:cNvPicPr preferRelativeResize="0"/>
          <p:nvPr/>
        </p:nvPicPr>
        <p:blipFill>
          <a:blip r:embed="rId3">
            <a:alphaModFix/>
          </a:blip>
          <a:stretch>
            <a:fillRect/>
          </a:stretch>
        </p:blipFill>
        <p:spPr>
          <a:xfrm>
            <a:off x="5964770" y="3163575"/>
            <a:ext cx="5724756" cy="3351475"/>
          </a:xfrm>
          <a:prstGeom prst="rect">
            <a:avLst/>
          </a:prstGeom>
          <a:noFill/>
          <a:ln w="19050" cap="flat" cmpd="sng">
            <a:solidFill>
              <a:srgbClr val="8BA88E"/>
            </a:solidFill>
            <a:prstDash val="solid"/>
            <a:round/>
            <a:headEnd type="none" w="sm" len="sm"/>
            <a:tailEnd type="none" w="sm" len="sm"/>
          </a:ln>
        </p:spPr>
      </p:pic>
      <p:pic>
        <p:nvPicPr>
          <p:cNvPr id="309" name="Google Shape;309;p44"/>
          <p:cNvPicPr preferRelativeResize="0"/>
          <p:nvPr/>
        </p:nvPicPr>
        <p:blipFill>
          <a:blip r:embed="rId4">
            <a:alphaModFix/>
          </a:blip>
          <a:stretch>
            <a:fillRect/>
          </a:stretch>
        </p:blipFill>
        <p:spPr>
          <a:xfrm rot="-662299">
            <a:off x="789559" y="3034551"/>
            <a:ext cx="2652307" cy="3436324"/>
          </a:xfrm>
          <a:prstGeom prst="rect">
            <a:avLst/>
          </a:prstGeom>
          <a:noFill/>
          <a:ln w="19050" cap="flat" cmpd="sng">
            <a:solidFill>
              <a:srgbClr val="8CA98F"/>
            </a:solidFill>
            <a:prstDash val="solid"/>
            <a:round/>
            <a:headEnd type="none" w="sm" len="sm"/>
            <a:tailEnd type="none" w="sm" len="sm"/>
          </a:ln>
        </p:spPr>
      </p:pic>
      <p:pic>
        <p:nvPicPr>
          <p:cNvPr id="310" name="Google Shape;310;p44"/>
          <p:cNvPicPr preferRelativeResize="0"/>
          <p:nvPr/>
        </p:nvPicPr>
        <p:blipFill>
          <a:blip r:embed="rId5">
            <a:alphaModFix/>
          </a:blip>
          <a:stretch>
            <a:fillRect/>
          </a:stretch>
        </p:blipFill>
        <p:spPr>
          <a:xfrm rot="-761541">
            <a:off x="523167" y="3395162"/>
            <a:ext cx="389518" cy="389498"/>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5"/>
          <p:cNvSpPr/>
          <p:nvPr/>
        </p:nvSpPr>
        <p:spPr>
          <a:xfrm rot="-9810063">
            <a:off x="4653572" y="3165441"/>
            <a:ext cx="2819388" cy="243183"/>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16" name="Google Shape;316;p45"/>
          <p:cNvPicPr preferRelativeResize="0"/>
          <p:nvPr/>
        </p:nvPicPr>
        <p:blipFill>
          <a:blip r:embed="rId3">
            <a:alphaModFix/>
          </a:blip>
          <a:stretch>
            <a:fillRect/>
          </a:stretch>
        </p:blipFill>
        <p:spPr>
          <a:xfrm>
            <a:off x="0" y="0"/>
            <a:ext cx="1446066" cy="1446066"/>
          </a:xfrm>
          <a:prstGeom prst="rect">
            <a:avLst/>
          </a:prstGeom>
          <a:noFill/>
          <a:ln>
            <a:noFill/>
          </a:ln>
        </p:spPr>
      </p:pic>
      <p:cxnSp>
        <p:nvCxnSpPr>
          <p:cNvPr id="317" name="Google Shape;317;p45"/>
          <p:cNvCxnSpPr/>
          <p:nvPr/>
        </p:nvCxnSpPr>
        <p:spPr>
          <a:xfrm>
            <a:off x="1329450" y="724833"/>
            <a:ext cx="657900" cy="435600"/>
          </a:xfrm>
          <a:prstGeom prst="straightConnector1">
            <a:avLst/>
          </a:prstGeom>
          <a:noFill/>
          <a:ln w="9525" cap="flat" cmpd="sng">
            <a:solidFill>
              <a:schemeClr val="dk2"/>
            </a:solidFill>
            <a:prstDash val="solid"/>
            <a:round/>
            <a:headEnd type="none" w="med" len="med"/>
            <a:tailEnd type="triangle" w="med" len="med"/>
          </a:ln>
        </p:spPr>
      </p:cxnSp>
      <p:cxnSp>
        <p:nvCxnSpPr>
          <p:cNvPr id="318" name="Google Shape;318;p45"/>
          <p:cNvCxnSpPr/>
          <p:nvPr/>
        </p:nvCxnSpPr>
        <p:spPr>
          <a:xfrm>
            <a:off x="1110050" y="1181133"/>
            <a:ext cx="1059300" cy="1018500"/>
          </a:xfrm>
          <a:prstGeom prst="straightConnector1">
            <a:avLst/>
          </a:prstGeom>
          <a:noFill/>
          <a:ln w="9525" cap="flat" cmpd="sng">
            <a:solidFill>
              <a:schemeClr val="dk2"/>
            </a:solidFill>
            <a:prstDash val="solid"/>
            <a:round/>
            <a:headEnd type="none" w="med" len="med"/>
            <a:tailEnd type="triangle" w="med" len="med"/>
          </a:ln>
        </p:spPr>
      </p:cxnSp>
      <p:pic>
        <p:nvPicPr>
          <p:cNvPr id="319" name="Google Shape;319;p45"/>
          <p:cNvPicPr preferRelativeResize="0"/>
          <p:nvPr/>
        </p:nvPicPr>
        <p:blipFill>
          <a:blip r:embed="rId4">
            <a:alphaModFix/>
          </a:blip>
          <a:stretch>
            <a:fillRect/>
          </a:stretch>
        </p:blipFill>
        <p:spPr>
          <a:xfrm>
            <a:off x="9740600" y="1446065"/>
            <a:ext cx="2482600" cy="5452068"/>
          </a:xfrm>
          <a:prstGeom prst="rect">
            <a:avLst/>
          </a:prstGeom>
          <a:noFill/>
          <a:ln>
            <a:noFill/>
          </a:ln>
        </p:spPr>
      </p:pic>
      <p:cxnSp>
        <p:nvCxnSpPr>
          <p:cNvPr id="320" name="Google Shape;320;p45"/>
          <p:cNvCxnSpPr/>
          <p:nvPr/>
        </p:nvCxnSpPr>
        <p:spPr>
          <a:xfrm>
            <a:off x="733817" y="1345367"/>
            <a:ext cx="617100" cy="1308900"/>
          </a:xfrm>
          <a:prstGeom prst="straightConnector1">
            <a:avLst/>
          </a:prstGeom>
          <a:noFill/>
          <a:ln w="9525" cap="flat" cmpd="sng">
            <a:solidFill>
              <a:schemeClr val="dk2"/>
            </a:solidFill>
            <a:prstDash val="solid"/>
            <a:round/>
            <a:headEnd type="none" w="med" len="med"/>
            <a:tailEnd type="triangle" w="med" len="med"/>
          </a:ln>
        </p:spPr>
      </p:cxnSp>
      <p:cxnSp>
        <p:nvCxnSpPr>
          <p:cNvPr id="321" name="Google Shape;321;p45"/>
          <p:cNvCxnSpPr/>
          <p:nvPr/>
        </p:nvCxnSpPr>
        <p:spPr>
          <a:xfrm>
            <a:off x="217584" y="1181133"/>
            <a:ext cx="3300" cy="1269600"/>
          </a:xfrm>
          <a:prstGeom prst="straightConnector1">
            <a:avLst/>
          </a:prstGeom>
          <a:noFill/>
          <a:ln w="9525" cap="flat" cmpd="sng">
            <a:solidFill>
              <a:schemeClr val="dk2"/>
            </a:solidFill>
            <a:prstDash val="solid"/>
            <a:round/>
            <a:headEnd type="none" w="med" len="med"/>
            <a:tailEnd type="triangle" w="med" len="med"/>
          </a:ln>
        </p:spPr>
      </p:cxnSp>
      <p:pic>
        <p:nvPicPr>
          <p:cNvPr id="322" name="Google Shape;322;p45"/>
          <p:cNvPicPr preferRelativeResize="0"/>
          <p:nvPr/>
        </p:nvPicPr>
        <p:blipFill>
          <a:blip r:embed="rId5">
            <a:alphaModFix/>
          </a:blip>
          <a:stretch>
            <a:fillRect/>
          </a:stretch>
        </p:blipFill>
        <p:spPr>
          <a:xfrm>
            <a:off x="7425758" y="3208200"/>
            <a:ext cx="1338948" cy="1446067"/>
          </a:xfrm>
          <a:prstGeom prst="rect">
            <a:avLst/>
          </a:prstGeom>
          <a:noFill/>
          <a:ln>
            <a:noFill/>
          </a:ln>
        </p:spPr>
      </p:pic>
      <p:pic>
        <p:nvPicPr>
          <p:cNvPr id="323" name="Google Shape;323;p45"/>
          <p:cNvPicPr preferRelativeResize="0"/>
          <p:nvPr/>
        </p:nvPicPr>
        <p:blipFill>
          <a:blip r:embed="rId6">
            <a:alphaModFix/>
          </a:blip>
          <a:stretch>
            <a:fillRect/>
          </a:stretch>
        </p:blipFill>
        <p:spPr>
          <a:xfrm>
            <a:off x="5519998" y="3392710"/>
            <a:ext cx="892799" cy="1122391"/>
          </a:xfrm>
          <a:prstGeom prst="rect">
            <a:avLst/>
          </a:prstGeom>
          <a:noFill/>
          <a:ln>
            <a:noFill/>
          </a:ln>
        </p:spPr>
      </p:pic>
      <p:pic>
        <p:nvPicPr>
          <p:cNvPr id="324" name="Google Shape;324;p45"/>
          <p:cNvPicPr preferRelativeResize="0"/>
          <p:nvPr/>
        </p:nvPicPr>
        <p:blipFill>
          <a:blip r:embed="rId7">
            <a:alphaModFix/>
          </a:blip>
          <a:stretch>
            <a:fillRect/>
          </a:stretch>
        </p:blipFill>
        <p:spPr>
          <a:xfrm>
            <a:off x="8104164" y="19317"/>
            <a:ext cx="1931967" cy="2262706"/>
          </a:xfrm>
          <a:prstGeom prst="rect">
            <a:avLst/>
          </a:prstGeom>
          <a:noFill/>
          <a:ln>
            <a:noFill/>
          </a:ln>
        </p:spPr>
      </p:pic>
      <p:pic>
        <p:nvPicPr>
          <p:cNvPr id="325" name="Google Shape;325;p45"/>
          <p:cNvPicPr preferRelativeResize="0"/>
          <p:nvPr/>
        </p:nvPicPr>
        <p:blipFill>
          <a:blip r:embed="rId8">
            <a:alphaModFix/>
          </a:blip>
          <a:stretch>
            <a:fillRect/>
          </a:stretch>
        </p:blipFill>
        <p:spPr>
          <a:xfrm>
            <a:off x="5456268" y="5269199"/>
            <a:ext cx="1214000" cy="1149832"/>
          </a:xfrm>
          <a:prstGeom prst="rect">
            <a:avLst/>
          </a:prstGeom>
          <a:noFill/>
          <a:ln>
            <a:noFill/>
          </a:ln>
        </p:spPr>
      </p:pic>
      <p:pic>
        <p:nvPicPr>
          <p:cNvPr id="326" name="Google Shape;326;p45"/>
          <p:cNvPicPr preferRelativeResize="0"/>
          <p:nvPr/>
        </p:nvPicPr>
        <p:blipFill>
          <a:blip r:embed="rId9">
            <a:alphaModFix/>
          </a:blip>
          <a:stretch>
            <a:fillRect/>
          </a:stretch>
        </p:blipFill>
        <p:spPr>
          <a:xfrm>
            <a:off x="4569533" y="0"/>
            <a:ext cx="2047601" cy="2008984"/>
          </a:xfrm>
          <a:prstGeom prst="rect">
            <a:avLst/>
          </a:prstGeom>
          <a:noFill/>
          <a:ln>
            <a:noFill/>
          </a:ln>
        </p:spPr>
      </p:pic>
      <p:pic>
        <p:nvPicPr>
          <p:cNvPr id="327" name="Google Shape;327;p45"/>
          <p:cNvPicPr preferRelativeResize="0"/>
          <p:nvPr/>
        </p:nvPicPr>
        <p:blipFill>
          <a:blip r:embed="rId10">
            <a:alphaModFix/>
          </a:blip>
          <a:stretch>
            <a:fillRect/>
          </a:stretch>
        </p:blipFill>
        <p:spPr>
          <a:xfrm>
            <a:off x="3805000" y="1794043"/>
            <a:ext cx="1166800" cy="1717790"/>
          </a:xfrm>
          <a:prstGeom prst="rect">
            <a:avLst/>
          </a:prstGeom>
          <a:noFill/>
          <a:ln>
            <a:noFill/>
          </a:ln>
        </p:spPr>
      </p:pic>
      <p:sp>
        <p:nvSpPr>
          <p:cNvPr id="328" name="Google Shape;328;p45"/>
          <p:cNvSpPr/>
          <p:nvPr/>
        </p:nvSpPr>
        <p:spPr>
          <a:xfrm rot="-1443032">
            <a:off x="1823308" y="4817993"/>
            <a:ext cx="3746114" cy="243470"/>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9" name="Google Shape;329;p45"/>
          <p:cNvSpPr/>
          <p:nvPr/>
        </p:nvSpPr>
        <p:spPr>
          <a:xfrm rot="-663975">
            <a:off x="2467777" y="5928127"/>
            <a:ext cx="3057145" cy="243343"/>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0" name="Google Shape;330;p45"/>
          <p:cNvSpPr/>
          <p:nvPr/>
        </p:nvSpPr>
        <p:spPr>
          <a:xfrm rot="-2403132">
            <a:off x="2431868" y="3407882"/>
            <a:ext cx="1775798" cy="243568"/>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1" name="Google Shape;331;p45"/>
          <p:cNvSpPr/>
          <p:nvPr/>
        </p:nvSpPr>
        <p:spPr>
          <a:xfrm rot="-10604172">
            <a:off x="6738121" y="5686579"/>
            <a:ext cx="3735960" cy="243708"/>
          </a:xfrm>
          <a:prstGeom prst="rightArrow">
            <a:avLst>
              <a:gd name="adj1" fmla="val 50000"/>
              <a:gd name="adj2" fmla="val 5000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2" name="Google Shape;332;p45"/>
          <p:cNvSpPr/>
          <p:nvPr/>
        </p:nvSpPr>
        <p:spPr>
          <a:xfrm rot="-2699713">
            <a:off x="5887973" y="2617313"/>
            <a:ext cx="2536887" cy="243103"/>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3" name="Google Shape;333;p45"/>
          <p:cNvSpPr/>
          <p:nvPr/>
        </p:nvSpPr>
        <p:spPr>
          <a:xfrm rot="-8426717">
            <a:off x="8435645" y="4723709"/>
            <a:ext cx="2447807" cy="243145"/>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4" name="Google Shape;334;p45"/>
          <p:cNvSpPr/>
          <p:nvPr/>
        </p:nvSpPr>
        <p:spPr>
          <a:xfrm rot="9670073">
            <a:off x="4644953" y="1832207"/>
            <a:ext cx="3941494" cy="243251"/>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5" name="Google Shape;335;p45"/>
          <p:cNvSpPr/>
          <p:nvPr/>
        </p:nvSpPr>
        <p:spPr>
          <a:xfrm rot="-1229136">
            <a:off x="2281825" y="5002084"/>
            <a:ext cx="5397860" cy="243118"/>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6" name="Google Shape;336;p45"/>
          <p:cNvSpPr/>
          <p:nvPr/>
        </p:nvSpPr>
        <p:spPr>
          <a:xfrm rot="-4130075">
            <a:off x="8109081" y="2667678"/>
            <a:ext cx="993736" cy="243518"/>
          </a:xfrm>
          <a:prstGeom prst="rightArrow">
            <a:avLst>
              <a:gd name="adj1" fmla="val 50000"/>
              <a:gd name="adj2" fmla="val 5000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37" name="Google Shape;337;p45"/>
          <p:cNvPicPr preferRelativeResize="0"/>
          <p:nvPr/>
        </p:nvPicPr>
        <p:blipFill>
          <a:blip r:embed="rId11">
            <a:alphaModFix/>
          </a:blip>
          <a:stretch>
            <a:fillRect/>
          </a:stretch>
        </p:blipFill>
        <p:spPr>
          <a:xfrm>
            <a:off x="-123500" y="2450743"/>
            <a:ext cx="3047201" cy="4487258"/>
          </a:xfrm>
          <a:prstGeom prst="rect">
            <a:avLst/>
          </a:prstGeom>
          <a:noFill/>
          <a:ln>
            <a:noFill/>
          </a:ln>
        </p:spPr>
      </p:pic>
      <p:sp>
        <p:nvSpPr>
          <p:cNvPr id="338" name="Google Shape;338;p45"/>
          <p:cNvSpPr/>
          <p:nvPr/>
        </p:nvSpPr>
        <p:spPr>
          <a:xfrm rot="-5858918">
            <a:off x="4990296" y="2591568"/>
            <a:ext cx="1388453" cy="243366"/>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9" name="Google Shape;339;p45"/>
          <p:cNvSpPr/>
          <p:nvPr/>
        </p:nvSpPr>
        <p:spPr>
          <a:xfrm rot="-7435869">
            <a:off x="5828059" y="2243148"/>
            <a:ext cx="2293817" cy="243210"/>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0" name="Google Shape;340;p45"/>
          <p:cNvSpPr/>
          <p:nvPr/>
        </p:nvSpPr>
        <p:spPr>
          <a:xfrm rot="-10349521">
            <a:off x="6013306" y="601362"/>
            <a:ext cx="2293664" cy="243248"/>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1" name="Google Shape;341;p45"/>
          <p:cNvSpPr/>
          <p:nvPr/>
        </p:nvSpPr>
        <p:spPr>
          <a:xfrm rot="-8099120">
            <a:off x="4695644" y="3263156"/>
            <a:ext cx="828376" cy="243952"/>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2" name="Google Shape;342;p45"/>
          <p:cNvSpPr txBox="1"/>
          <p:nvPr/>
        </p:nvSpPr>
        <p:spPr>
          <a:xfrm>
            <a:off x="9824000" y="0"/>
            <a:ext cx="23991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a:t>Student Handout #5</a:t>
            </a:r>
            <a:endParaRPr sz="1900"/>
          </a:p>
        </p:txBody>
      </p:sp>
      <p:sp>
        <p:nvSpPr>
          <p:cNvPr id="343" name="Google Shape;343;p45"/>
          <p:cNvSpPr/>
          <p:nvPr/>
        </p:nvSpPr>
        <p:spPr>
          <a:xfrm>
            <a:off x="-13267" y="2450733"/>
            <a:ext cx="2399100" cy="4026300"/>
          </a:xfrm>
          <a:prstGeom prst="mathMultiply">
            <a:avLst>
              <a:gd name="adj1" fmla="val 23520"/>
            </a:avLst>
          </a:prstGeom>
          <a:noFill/>
          <a:ln w="1143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44" name="Google Shape;344;p45"/>
          <p:cNvPicPr preferRelativeResize="0"/>
          <p:nvPr/>
        </p:nvPicPr>
        <p:blipFill>
          <a:blip r:embed="rId12">
            <a:alphaModFix/>
          </a:blip>
          <a:stretch>
            <a:fillRect/>
          </a:stretch>
        </p:blipFill>
        <p:spPr>
          <a:xfrm>
            <a:off x="3715627" y="6367625"/>
            <a:ext cx="4695181" cy="4056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153"/>
        <p:cNvGrpSpPr/>
        <p:nvPr/>
      </p:nvGrpSpPr>
      <p:grpSpPr>
        <a:xfrm>
          <a:off x="0" y="0"/>
          <a:ext cx="0" cy="0"/>
          <a:chOff x="0" y="0"/>
          <a:chExt cx="0" cy="0"/>
        </a:xfrm>
      </p:grpSpPr>
      <p:sp>
        <p:nvSpPr>
          <p:cNvPr id="154" name="Google Shape;154;p29"/>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Engage</a:t>
            </a:r>
            <a:endParaRPr b="1"/>
          </a:p>
        </p:txBody>
      </p:sp>
      <p:sp>
        <p:nvSpPr>
          <p:cNvPr id="155" name="Google Shape;155;p29"/>
          <p:cNvSpPr txBox="1"/>
          <p:nvPr/>
        </p:nvSpPr>
        <p:spPr>
          <a:xfrm>
            <a:off x="1578625" y="415650"/>
            <a:ext cx="90972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a:solidFill>
                  <a:srgbClr val="8BA88E"/>
                </a:solidFill>
              </a:rPr>
              <a:t>What do you like to eat for breakfast in the morning?</a:t>
            </a:r>
            <a:endParaRPr sz="4400">
              <a:solidFill>
                <a:srgbClr val="8BA88E"/>
              </a:solidFill>
            </a:endParaRPr>
          </a:p>
        </p:txBody>
      </p:sp>
      <p:pic>
        <p:nvPicPr>
          <p:cNvPr id="156" name="Google Shape;156;p29"/>
          <p:cNvPicPr preferRelativeResize="0"/>
          <p:nvPr/>
        </p:nvPicPr>
        <p:blipFill>
          <a:blip r:embed="rId3">
            <a:alphaModFix/>
          </a:blip>
          <a:stretch>
            <a:fillRect/>
          </a:stretch>
        </p:blipFill>
        <p:spPr>
          <a:xfrm>
            <a:off x="4434750" y="1954950"/>
            <a:ext cx="3322488" cy="3322488"/>
          </a:xfrm>
          <a:prstGeom prst="rect">
            <a:avLst/>
          </a:prstGeom>
          <a:noFill/>
          <a:ln>
            <a:noFill/>
          </a:ln>
        </p:spPr>
      </p:pic>
      <p:sp>
        <p:nvSpPr>
          <p:cNvPr id="157" name="Google Shape;157;p29"/>
          <p:cNvSpPr txBox="1"/>
          <p:nvPr/>
        </p:nvSpPr>
        <p:spPr>
          <a:xfrm>
            <a:off x="2543550" y="5153050"/>
            <a:ext cx="71049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a:solidFill>
                  <a:srgbClr val="8BA88E"/>
                </a:solidFill>
              </a:rPr>
              <a:t>Does anyone eat sunlight?</a:t>
            </a:r>
            <a:endParaRPr sz="4400">
              <a:solidFill>
                <a:srgbClr val="8BA8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orbel"/>
              <a:buNone/>
            </a:pPr>
            <a:r>
              <a:rPr lang="en-US" b="1">
                <a:solidFill>
                  <a:srgbClr val="8BA88E"/>
                </a:solidFill>
                <a:latin typeface="Arial"/>
                <a:ea typeface="Arial"/>
                <a:cs typeface="Arial"/>
                <a:sym typeface="Arial"/>
              </a:rPr>
              <a:t>Food Chains		</a:t>
            </a:r>
            <a:endParaRPr b="1">
              <a:solidFill>
                <a:srgbClr val="8BA88E"/>
              </a:solidFill>
              <a:latin typeface="Arial"/>
              <a:ea typeface="Arial"/>
              <a:cs typeface="Arial"/>
              <a:sym typeface="Arial"/>
            </a:endParaRPr>
          </a:p>
        </p:txBody>
      </p:sp>
      <p:sp>
        <p:nvSpPr>
          <p:cNvPr id="163" name="Google Shape;163;p30"/>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p>
            <a:pPr marL="228600" lvl="0" indent="-182880" algn="l" rtl="0">
              <a:lnSpc>
                <a:spcPct val="90000"/>
              </a:lnSpc>
              <a:spcBef>
                <a:spcPts val="0"/>
              </a:spcBef>
              <a:spcAft>
                <a:spcPts val="0"/>
              </a:spcAft>
              <a:buClr>
                <a:schemeClr val="dk1"/>
              </a:buClr>
              <a:buSzPts val="1760"/>
              <a:buFont typeface="Arial"/>
              <a:buChar char="•"/>
            </a:pPr>
            <a:r>
              <a:rPr lang="en-US">
                <a:solidFill>
                  <a:schemeClr val="dk1"/>
                </a:solidFill>
                <a:latin typeface="Arial"/>
                <a:ea typeface="Arial"/>
                <a:cs typeface="Arial"/>
                <a:sym typeface="Arial"/>
              </a:rPr>
              <a:t>Food chain- a group of plants and animals in a community through which energy flows in the form of food.</a:t>
            </a:r>
            <a:endParaRPr>
              <a:solidFill>
                <a:schemeClr val="dk1"/>
              </a:solidFill>
              <a:latin typeface="Arial"/>
              <a:ea typeface="Arial"/>
              <a:cs typeface="Arial"/>
              <a:sym typeface="Arial"/>
            </a:endParaRPr>
          </a:p>
          <a:p>
            <a:pPr marL="228600" lvl="0" indent="-182880" algn="l" rtl="0">
              <a:lnSpc>
                <a:spcPct val="90000"/>
              </a:lnSpc>
              <a:spcBef>
                <a:spcPts val="1400"/>
              </a:spcBef>
              <a:spcAft>
                <a:spcPts val="0"/>
              </a:spcAft>
              <a:buClr>
                <a:schemeClr val="dk1"/>
              </a:buClr>
              <a:buSzPts val="1760"/>
              <a:buFont typeface="Arial"/>
              <a:buChar char="•"/>
            </a:pPr>
            <a:r>
              <a:rPr lang="en-US">
                <a:solidFill>
                  <a:schemeClr val="dk1"/>
                </a:solidFill>
                <a:latin typeface="Arial"/>
                <a:ea typeface="Arial"/>
                <a:cs typeface="Arial"/>
                <a:sym typeface="Arial"/>
              </a:rPr>
              <a:t>Food chains have 3 levels: </a:t>
            </a:r>
            <a:endParaRPr>
              <a:solidFill>
                <a:schemeClr val="dk1"/>
              </a:solidFill>
              <a:latin typeface="Arial"/>
              <a:ea typeface="Arial"/>
              <a:cs typeface="Arial"/>
              <a:sym typeface="Arial"/>
            </a:endParaRPr>
          </a:p>
          <a:p>
            <a:pPr marL="457200" lvl="1" indent="-182880" algn="l" rtl="0">
              <a:lnSpc>
                <a:spcPct val="90000"/>
              </a:lnSpc>
              <a:spcBef>
                <a:spcPts val="200"/>
              </a:spcBef>
              <a:spcAft>
                <a:spcPts val="0"/>
              </a:spcAft>
              <a:buClr>
                <a:schemeClr val="dk1"/>
              </a:buClr>
              <a:buSzPts val="1600"/>
              <a:buFont typeface="Arial"/>
              <a:buChar char="•"/>
            </a:pPr>
            <a:r>
              <a:rPr lang="en-US">
                <a:solidFill>
                  <a:schemeClr val="dk1"/>
                </a:solidFill>
                <a:latin typeface="Arial"/>
                <a:ea typeface="Arial"/>
                <a:cs typeface="Arial"/>
                <a:sym typeface="Arial"/>
              </a:rPr>
              <a:t>Level 1 – Producers</a:t>
            </a:r>
            <a:endParaRPr>
              <a:solidFill>
                <a:schemeClr val="dk1"/>
              </a:solidFill>
              <a:latin typeface="Arial"/>
              <a:ea typeface="Arial"/>
              <a:cs typeface="Arial"/>
              <a:sym typeface="Arial"/>
            </a:endParaRPr>
          </a:p>
          <a:p>
            <a:pPr marL="457200" lvl="1" indent="-182880" algn="l" rtl="0">
              <a:lnSpc>
                <a:spcPct val="90000"/>
              </a:lnSpc>
              <a:spcBef>
                <a:spcPts val="600"/>
              </a:spcBef>
              <a:spcAft>
                <a:spcPts val="0"/>
              </a:spcAft>
              <a:buClr>
                <a:schemeClr val="dk1"/>
              </a:buClr>
              <a:buSzPts val="1600"/>
              <a:buFont typeface="Arial"/>
              <a:buChar char="•"/>
            </a:pPr>
            <a:r>
              <a:rPr lang="en-US">
                <a:solidFill>
                  <a:schemeClr val="dk1"/>
                </a:solidFill>
                <a:latin typeface="Arial"/>
                <a:ea typeface="Arial"/>
                <a:cs typeface="Arial"/>
                <a:sym typeface="Arial"/>
              </a:rPr>
              <a:t>Level 2 – Consumers</a:t>
            </a:r>
            <a:endParaRPr>
              <a:solidFill>
                <a:schemeClr val="dk1"/>
              </a:solidFill>
              <a:latin typeface="Arial"/>
              <a:ea typeface="Arial"/>
              <a:cs typeface="Arial"/>
              <a:sym typeface="Arial"/>
            </a:endParaRPr>
          </a:p>
          <a:p>
            <a:pPr marL="457200" lvl="1" indent="-182880" algn="l" rtl="0">
              <a:lnSpc>
                <a:spcPct val="90000"/>
              </a:lnSpc>
              <a:spcBef>
                <a:spcPts val="600"/>
              </a:spcBef>
              <a:spcAft>
                <a:spcPts val="0"/>
              </a:spcAft>
              <a:buClr>
                <a:schemeClr val="dk1"/>
              </a:buClr>
              <a:buSzPts val="1600"/>
              <a:buFont typeface="Arial"/>
              <a:buChar char="•"/>
            </a:pPr>
            <a:r>
              <a:rPr lang="en-US">
                <a:solidFill>
                  <a:schemeClr val="dk1"/>
                </a:solidFill>
                <a:latin typeface="Arial"/>
                <a:ea typeface="Arial"/>
                <a:cs typeface="Arial"/>
                <a:sym typeface="Arial"/>
              </a:rPr>
              <a:t>Level 3 – Decomposers</a:t>
            </a:r>
            <a:endParaRPr>
              <a:solidFill>
                <a:schemeClr val="dk1"/>
              </a:solidFill>
              <a:latin typeface="Arial"/>
              <a:ea typeface="Arial"/>
              <a:cs typeface="Arial"/>
              <a:sym typeface="Arial"/>
            </a:endParaRPr>
          </a:p>
          <a:p>
            <a:pPr marL="457200" lvl="1" indent="-81279" algn="l" rtl="0">
              <a:lnSpc>
                <a:spcPct val="90000"/>
              </a:lnSpc>
              <a:spcBef>
                <a:spcPts val="600"/>
              </a:spcBef>
              <a:spcAft>
                <a:spcPts val="0"/>
              </a:spcAft>
              <a:buSzPts val="1600"/>
              <a:buNone/>
            </a:pPr>
            <a:endParaRPr>
              <a:latin typeface="Arial"/>
              <a:ea typeface="Arial"/>
              <a:cs typeface="Arial"/>
              <a:sym typeface="Arial"/>
            </a:endParaRPr>
          </a:p>
        </p:txBody>
      </p:sp>
      <p:sp>
        <p:nvSpPr>
          <p:cNvPr id="164" name="Google Shape;164;p30"/>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Explore</a:t>
            </a:r>
            <a:endParaRPr b="1"/>
          </a:p>
        </p:txBody>
      </p:sp>
      <p:pic>
        <p:nvPicPr>
          <p:cNvPr id="165" name="Google Shape;165;p30"/>
          <p:cNvPicPr preferRelativeResize="0"/>
          <p:nvPr/>
        </p:nvPicPr>
        <p:blipFill>
          <a:blip r:embed="rId3">
            <a:alphaModFix/>
          </a:blip>
          <a:stretch>
            <a:fillRect/>
          </a:stretch>
        </p:blipFill>
        <p:spPr>
          <a:xfrm>
            <a:off x="2588505" y="4535105"/>
            <a:ext cx="7015000" cy="1777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2369190" y="496726"/>
            <a:ext cx="7024800" cy="793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orbel"/>
              <a:buNone/>
            </a:pPr>
            <a:r>
              <a:rPr lang="en-US" b="1">
                <a:solidFill>
                  <a:srgbClr val="8BA88E"/>
                </a:solidFill>
                <a:latin typeface="Arial"/>
                <a:ea typeface="Arial"/>
                <a:cs typeface="Arial"/>
                <a:sym typeface="Arial"/>
              </a:rPr>
              <a:t>Food Chains</a:t>
            </a:r>
            <a:endParaRPr b="1">
              <a:solidFill>
                <a:srgbClr val="8BA88E"/>
              </a:solidFill>
              <a:latin typeface="Arial"/>
              <a:ea typeface="Arial"/>
              <a:cs typeface="Arial"/>
              <a:sym typeface="Arial"/>
            </a:endParaRPr>
          </a:p>
        </p:txBody>
      </p:sp>
      <p:sp>
        <p:nvSpPr>
          <p:cNvPr id="171" name="Google Shape;171;p31"/>
          <p:cNvSpPr txBox="1"/>
          <p:nvPr/>
        </p:nvSpPr>
        <p:spPr>
          <a:xfrm>
            <a:off x="3815950" y="1543384"/>
            <a:ext cx="4131300" cy="11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0" u="none" strike="noStrike" cap="none">
                <a:solidFill>
                  <a:schemeClr val="dk1"/>
                </a:solidFill>
              </a:rPr>
              <a:t>All food chains start with the </a:t>
            </a:r>
            <a:r>
              <a:rPr lang="en-US" sz="2200" b="1" i="0" u="none" strike="noStrike" cap="none">
                <a:solidFill>
                  <a:srgbClr val="8CA98F"/>
                </a:solidFill>
              </a:rPr>
              <a:t>sun</a:t>
            </a:r>
            <a:r>
              <a:rPr lang="en-US" sz="2200" i="0" u="none" strike="noStrike" cap="none">
                <a:solidFill>
                  <a:srgbClr val="8CA98F"/>
                </a:solidFill>
              </a:rPr>
              <a:t>…</a:t>
            </a:r>
            <a:r>
              <a:rPr lang="en-US" sz="2200" i="0" u="none" strike="noStrike" cap="none">
                <a:solidFill>
                  <a:schemeClr val="dk1"/>
                </a:solidFill>
              </a:rPr>
              <a:t> plants need to get their energy from somewhere!</a:t>
            </a:r>
            <a:endParaRPr sz="2200">
              <a:solidFill>
                <a:schemeClr val="dk1"/>
              </a:solidFill>
            </a:endParaRPr>
          </a:p>
        </p:txBody>
      </p:sp>
      <p:grpSp>
        <p:nvGrpSpPr>
          <p:cNvPr id="172" name="Google Shape;172;p31"/>
          <p:cNvGrpSpPr/>
          <p:nvPr/>
        </p:nvGrpSpPr>
        <p:grpSpPr>
          <a:xfrm>
            <a:off x="595992" y="1543385"/>
            <a:ext cx="3033182" cy="4913003"/>
            <a:chOff x="2437492" y="1543385"/>
            <a:chExt cx="3033182" cy="4913003"/>
          </a:xfrm>
        </p:grpSpPr>
        <p:pic>
          <p:nvPicPr>
            <p:cNvPr id="173" name="Google Shape;173;p31"/>
            <p:cNvPicPr preferRelativeResize="0"/>
            <p:nvPr/>
          </p:nvPicPr>
          <p:blipFill rotWithShape="1">
            <a:blip r:embed="rId3">
              <a:alphaModFix/>
            </a:blip>
            <a:srcRect/>
            <a:stretch/>
          </p:blipFill>
          <p:spPr>
            <a:xfrm>
              <a:off x="2437492" y="1543385"/>
              <a:ext cx="2191653" cy="2191653"/>
            </a:xfrm>
            <a:prstGeom prst="rect">
              <a:avLst/>
            </a:prstGeom>
            <a:noFill/>
            <a:ln>
              <a:noFill/>
            </a:ln>
          </p:spPr>
        </p:pic>
        <p:cxnSp>
          <p:nvCxnSpPr>
            <p:cNvPr id="174" name="Google Shape;174;p31"/>
            <p:cNvCxnSpPr/>
            <p:nvPr/>
          </p:nvCxnSpPr>
          <p:spPr>
            <a:xfrm flipH="1">
              <a:off x="4629144" y="2080732"/>
              <a:ext cx="841530" cy="107096"/>
            </a:xfrm>
            <a:prstGeom prst="straightConnector1">
              <a:avLst/>
            </a:prstGeom>
            <a:noFill/>
            <a:ln w="38100" cap="flat" cmpd="sng">
              <a:solidFill>
                <a:srgbClr val="FF0000"/>
              </a:solidFill>
              <a:prstDash val="solid"/>
              <a:round/>
              <a:headEnd type="none" w="sm" len="sm"/>
              <a:tailEnd type="stealth" w="med" len="med"/>
            </a:ln>
          </p:spPr>
        </p:cxnSp>
        <p:cxnSp>
          <p:nvCxnSpPr>
            <p:cNvPr id="175" name="Google Shape;175;p31"/>
            <p:cNvCxnSpPr>
              <a:stCxn id="173" idx="2"/>
            </p:cNvCxnSpPr>
            <p:nvPr/>
          </p:nvCxnSpPr>
          <p:spPr>
            <a:xfrm flipH="1">
              <a:off x="3528519" y="3735038"/>
              <a:ext cx="4800" cy="931200"/>
            </a:xfrm>
            <a:prstGeom prst="straightConnector1">
              <a:avLst/>
            </a:prstGeom>
            <a:noFill/>
            <a:ln w="38100" cap="flat" cmpd="sng">
              <a:solidFill>
                <a:srgbClr val="FF0000"/>
              </a:solidFill>
              <a:prstDash val="solid"/>
              <a:round/>
              <a:headEnd type="none" w="sm" len="sm"/>
              <a:tailEnd type="stealth" w="med" len="med"/>
            </a:ln>
          </p:spPr>
        </p:cxnSp>
        <p:pic>
          <p:nvPicPr>
            <p:cNvPr id="176" name="Google Shape;176;p31"/>
            <p:cNvPicPr preferRelativeResize="0"/>
            <p:nvPr/>
          </p:nvPicPr>
          <p:blipFill rotWithShape="1">
            <a:blip r:embed="rId4">
              <a:alphaModFix/>
            </a:blip>
            <a:srcRect l="3079" t="3570" r="13059" b="3624"/>
            <a:stretch/>
          </p:blipFill>
          <p:spPr>
            <a:xfrm>
              <a:off x="2844795" y="4880541"/>
              <a:ext cx="1131495" cy="1575847"/>
            </a:xfrm>
            <a:prstGeom prst="rect">
              <a:avLst/>
            </a:prstGeom>
            <a:noFill/>
            <a:ln>
              <a:noFill/>
            </a:ln>
          </p:spPr>
        </p:pic>
      </p:grpSp>
      <p:sp>
        <p:nvSpPr>
          <p:cNvPr id="177" name="Google Shape;177;p31"/>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Explore</a:t>
            </a:r>
            <a:endParaRPr b="1"/>
          </a:p>
        </p:txBody>
      </p:sp>
      <p:sp>
        <p:nvSpPr>
          <p:cNvPr id="178" name="Google Shape;178;p31"/>
          <p:cNvSpPr txBox="1"/>
          <p:nvPr/>
        </p:nvSpPr>
        <p:spPr>
          <a:xfrm>
            <a:off x="3815950" y="3105746"/>
            <a:ext cx="41313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rPr>
              <a:t>Energy</a:t>
            </a:r>
            <a:r>
              <a:rPr lang="en-US" sz="2200">
                <a:solidFill>
                  <a:schemeClr val="dk1"/>
                </a:solidFill>
              </a:rPr>
              <a:t> is the ability to do work or make things move.</a:t>
            </a:r>
            <a:endParaRPr sz="2200">
              <a:solidFill>
                <a:schemeClr val="dk1"/>
              </a:solidFill>
            </a:endParaRPr>
          </a:p>
        </p:txBody>
      </p:sp>
      <p:pic>
        <p:nvPicPr>
          <p:cNvPr id="179" name="Google Shape;179;p31"/>
          <p:cNvPicPr preferRelativeResize="0"/>
          <p:nvPr/>
        </p:nvPicPr>
        <p:blipFill>
          <a:blip r:embed="rId5">
            <a:alphaModFix/>
          </a:blip>
          <a:stretch>
            <a:fillRect/>
          </a:stretch>
        </p:blipFill>
        <p:spPr>
          <a:xfrm>
            <a:off x="3436429" y="4744751"/>
            <a:ext cx="7172650" cy="1711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2567490" y="797438"/>
            <a:ext cx="7024744" cy="6866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3960"/>
              <a:buFont typeface="Corbel"/>
              <a:buNone/>
            </a:pPr>
            <a:r>
              <a:rPr lang="en-US" b="1">
                <a:solidFill>
                  <a:srgbClr val="8BA88E"/>
                </a:solidFill>
                <a:latin typeface="Arial"/>
                <a:ea typeface="Arial"/>
                <a:cs typeface="Arial"/>
                <a:sym typeface="Arial"/>
              </a:rPr>
              <a:t>What do you notice?</a:t>
            </a:r>
            <a:endParaRPr b="1">
              <a:solidFill>
                <a:srgbClr val="8BA88E"/>
              </a:solidFill>
              <a:latin typeface="Arial"/>
              <a:ea typeface="Arial"/>
              <a:cs typeface="Arial"/>
              <a:sym typeface="Arial"/>
            </a:endParaRPr>
          </a:p>
        </p:txBody>
      </p:sp>
      <p:pic>
        <p:nvPicPr>
          <p:cNvPr id="185" name="Google Shape;185;p32" descr="IMG_3577.PNG"/>
          <p:cNvPicPr preferRelativeResize="0">
            <a:picLocks noGrp="1"/>
          </p:cNvPicPr>
          <p:nvPr>
            <p:ph type="body" idx="1"/>
          </p:nvPr>
        </p:nvPicPr>
        <p:blipFill rotWithShape="1">
          <a:blip r:embed="rId3">
            <a:alphaModFix/>
          </a:blip>
          <a:srcRect t="35417" b="35417"/>
          <a:stretch/>
        </p:blipFill>
        <p:spPr>
          <a:xfrm>
            <a:off x="2566989" y="2522539"/>
            <a:ext cx="6777037" cy="3508375"/>
          </a:xfrm>
          <a:prstGeom prst="rect">
            <a:avLst/>
          </a:prstGeom>
          <a:noFill/>
          <a:ln>
            <a:noFill/>
          </a:ln>
        </p:spPr>
      </p:pic>
      <p:pic>
        <p:nvPicPr>
          <p:cNvPr id="186" name="Google Shape;186;p32"/>
          <p:cNvPicPr preferRelativeResize="0"/>
          <p:nvPr/>
        </p:nvPicPr>
        <p:blipFill rotWithShape="1">
          <a:blip r:embed="rId4">
            <a:alphaModFix/>
          </a:blip>
          <a:srcRect/>
          <a:stretch/>
        </p:blipFill>
        <p:spPr>
          <a:xfrm>
            <a:off x="2332237" y="1759443"/>
            <a:ext cx="1975595" cy="1975595"/>
          </a:xfrm>
          <a:prstGeom prst="rect">
            <a:avLst/>
          </a:prstGeom>
          <a:noFill/>
          <a:ln>
            <a:noFill/>
          </a:ln>
        </p:spPr>
      </p:pic>
      <p:cxnSp>
        <p:nvCxnSpPr>
          <p:cNvPr id="187" name="Google Shape;187;p32"/>
          <p:cNvCxnSpPr/>
          <p:nvPr/>
        </p:nvCxnSpPr>
        <p:spPr>
          <a:xfrm>
            <a:off x="4125097" y="2845707"/>
            <a:ext cx="887433" cy="413086"/>
          </a:xfrm>
          <a:prstGeom prst="straightConnector1">
            <a:avLst/>
          </a:prstGeom>
          <a:noFill/>
          <a:ln w="38100" cap="flat" cmpd="sng">
            <a:solidFill>
              <a:srgbClr val="FF0000"/>
            </a:solidFill>
            <a:prstDash val="solid"/>
            <a:round/>
            <a:headEnd type="none" w="sm" len="sm"/>
            <a:tailEnd type="stealth" w="med" len="med"/>
          </a:ln>
        </p:spPr>
      </p:cxnSp>
      <p:cxnSp>
        <p:nvCxnSpPr>
          <p:cNvPr id="188" name="Google Shape;188;p32"/>
          <p:cNvCxnSpPr/>
          <p:nvPr/>
        </p:nvCxnSpPr>
        <p:spPr>
          <a:xfrm>
            <a:off x="3329467" y="3411789"/>
            <a:ext cx="290710" cy="1009767"/>
          </a:xfrm>
          <a:prstGeom prst="straightConnector1">
            <a:avLst/>
          </a:prstGeom>
          <a:noFill/>
          <a:ln w="38100" cap="flat" cmpd="sng">
            <a:solidFill>
              <a:srgbClr val="FF0000"/>
            </a:solidFill>
            <a:prstDash val="solid"/>
            <a:round/>
            <a:headEnd type="none" w="sm" len="sm"/>
            <a:tailEnd type="stealth" w="med" len="med"/>
          </a:ln>
        </p:spPr>
      </p:cxnSp>
      <p:cxnSp>
        <p:nvCxnSpPr>
          <p:cNvPr id="189" name="Google Shape;189;p32"/>
          <p:cNvCxnSpPr/>
          <p:nvPr/>
        </p:nvCxnSpPr>
        <p:spPr>
          <a:xfrm flipH="1">
            <a:off x="2567491" y="3258793"/>
            <a:ext cx="165255" cy="2019534"/>
          </a:xfrm>
          <a:prstGeom prst="straightConnector1">
            <a:avLst/>
          </a:prstGeom>
          <a:noFill/>
          <a:ln w="38100" cap="flat" cmpd="sng">
            <a:solidFill>
              <a:srgbClr val="FF0000"/>
            </a:solidFill>
            <a:prstDash val="solid"/>
            <a:round/>
            <a:headEnd type="none" w="sm" len="sm"/>
            <a:tailEnd type="stealth" w="med" len="med"/>
          </a:ln>
        </p:spPr>
      </p:cxnSp>
      <p:sp>
        <p:nvSpPr>
          <p:cNvPr id="190" name="Google Shape;190;p32"/>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Explore</a:t>
            </a:r>
            <a:endParaRPr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460275" y="240717"/>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1F0CA8"/>
              </a:buClr>
              <a:buSzPts val="2800"/>
              <a:buNone/>
            </a:pPr>
            <a:r>
              <a:rPr lang="en-US" b="1">
                <a:solidFill>
                  <a:srgbClr val="8BA88E"/>
                </a:solidFill>
                <a:latin typeface="Arial"/>
                <a:ea typeface="Arial"/>
                <a:cs typeface="Arial"/>
                <a:sym typeface="Arial"/>
              </a:rPr>
              <a:t>Sonoran Desert Food Chain</a:t>
            </a:r>
            <a:endParaRPr b="1">
              <a:solidFill>
                <a:srgbClr val="8BA88E"/>
              </a:solidFill>
              <a:latin typeface="Arial"/>
              <a:ea typeface="Arial"/>
              <a:cs typeface="Arial"/>
              <a:sym typeface="Arial"/>
            </a:endParaRPr>
          </a:p>
        </p:txBody>
      </p:sp>
      <p:sp>
        <p:nvSpPr>
          <p:cNvPr id="196" name="Google Shape;196;p33"/>
          <p:cNvSpPr txBox="1">
            <a:spLocks noGrp="1"/>
          </p:cNvSpPr>
          <p:nvPr>
            <p:ph type="body" idx="1"/>
          </p:nvPr>
        </p:nvSpPr>
        <p:spPr>
          <a:xfrm>
            <a:off x="415650" y="906496"/>
            <a:ext cx="11360700" cy="4555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1800"/>
              <a:buNone/>
            </a:pPr>
            <a:r>
              <a:rPr lang="en-US">
                <a:solidFill>
                  <a:srgbClr val="000000"/>
                </a:solidFill>
                <a:latin typeface="Arial"/>
                <a:ea typeface="Arial"/>
                <a:cs typeface="Arial"/>
                <a:sym typeface="Arial"/>
              </a:rPr>
              <a:t>With your table group, empty the envelope in the middle of your table. Work together to create a food chain using </a:t>
            </a:r>
            <a:r>
              <a:rPr lang="en-US" u="sng">
                <a:solidFill>
                  <a:srgbClr val="7369AF"/>
                </a:solidFill>
                <a:latin typeface="Arial"/>
                <a:ea typeface="Arial"/>
                <a:cs typeface="Arial"/>
                <a:sym typeface="Arial"/>
              </a:rPr>
              <a:t>only three of your picture cards. </a:t>
            </a:r>
            <a:endParaRPr u="sng">
              <a:solidFill>
                <a:srgbClr val="7369AF"/>
              </a:solidFill>
              <a:latin typeface="Arial"/>
              <a:ea typeface="Arial"/>
              <a:cs typeface="Arial"/>
              <a:sym typeface="Arial"/>
            </a:endParaRPr>
          </a:p>
          <a:p>
            <a:pPr marL="0" lvl="0" indent="0" algn="l" rtl="0">
              <a:lnSpc>
                <a:spcPct val="90000"/>
              </a:lnSpc>
              <a:spcBef>
                <a:spcPts val="2133"/>
              </a:spcBef>
              <a:spcAft>
                <a:spcPts val="0"/>
              </a:spcAft>
              <a:buSzPts val="1800"/>
              <a:buNone/>
            </a:pPr>
            <a:r>
              <a:rPr lang="en-US">
                <a:solidFill>
                  <a:srgbClr val="000000"/>
                </a:solidFill>
                <a:latin typeface="Arial"/>
                <a:ea typeface="Arial"/>
                <a:cs typeface="Arial"/>
                <a:sym typeface="Arial"/>
              </a:rPr>
              <a:t>Use two slates and draw an arrow on each one to show where the energy is going.  For example:</a:t>
            </a:r>
            <a:endParaRPr>
              <a:solidFill>
                <a:srgbClr val="000000"/>
              </a:solidFill>
              <a:latin typeface="Arial"/>
              <a:ea typeface="Arial"/>
              <a:cs typeface="Arial"/>
              <a:sym typeface="Arial"/>
            </a:endParaRPr>
          </a:p>
          <a:p>
            <a:pPr marL="0" lvl="0" indent="0" algn="l" rtl="0">
              <a:lnSpc>
                <a:spcPct val="90000"/>
              </a:lnSpc>
              <a:spcBef>
                <a:spcPts val="2133"/>
              </a:spcBef>
              <a:spcAft>
                <a:spcPts val="0"/>
              </a:spcAft>
              <a:buSzPts val="1800"/>
              <a:buNone/>
            </a:pPr>
            <a:endParaRPr sz="1867">
              <a:solidFill>
                <a:srgbClr val="000000"/>
              </a:solidFill>
              <a:latin typeface="Arial"/>
              <a:ea typeface="Arial"/>
              <a:cs typeface="Arial"/>
              <a:sym typeface="Arial"/>
            </a:endParaRPr>
          </a:p>
          <a:p>
            <a:pPr marL="0" lvl="0" indent="0" algn="l" rtl="0">
              <a:lnSpc>
                <a:spcPct val="90000"/>
              </a:lnSpc>
              <a:spcBef>
                <a:spcPts val="2133"/>
              </a:spcBef>
              <a:spcAft>
                <a:spcPts val="0"/>
              </a:spcAft>
              <a:buSzPts val="1800"/>
              <a:buNone/>
            </a:pPr>
            <a:r>
              <a:rPr lang="en-US">
                <a:solidFill>
                  <a:srgbClr val="000000"/>
                </a:solidFill>
                <a:latin typeface="Arial"/>
                <a:ea typeface="Arial"/>
                <a:cs typeface="Arial"/>
                <a:sym typeface="Arial"/>
              </a:rPr>
              <a:t>When you have decided on a three link food chain, fill in your worksheet. </a:t>
            </a:r>
            <a:endParaRPr>
              <a:solidFill>
                <a:srgbClr val="000000"/>
              </a:solidFill>
              <a:latin typeface="Arial"/>
              <a:ea typeface="Arial"/>
              <a:cs typeface="Arial"/>
              <a:sym typeface="Arial"/>
            </a:endParaRPr>
          </a:p>
          <a:p>
            <a:pPr marL="0" lvl="0" indent="0" algn="l" rtl="0">
              <a:lnSpc>
                <a:spcPct val="90000"/>
              </a:lnSpc>
              <a:spcBef>
                <a:spcPts val="2133"/>
              </a:spcBef>
              <a:spcAft>
                <a:spcPts val="2133"/>
              </a:spcAft>
              <a:buSzPts val="1800"/>
              <a:buNone/>
            </a:pPr>
            <a:endParaRPr sz="1867">
              <a:solidFill>
                <a:srgbClr val="000000"/>
              </a:solidFill>
              <a:latin typeface="Arial"/>
              <a:ea typeface="Arial"/>
              <a:cs typeface="Arial"/>
              <a:sym typeface="Arial"/>
            </a:endParaRPr>
          </a:p>
        </p:txBody>
      </p:sp>
      <p:pic>
        <p:nvPicPr>
          <p:cNvPr id="197" name="Google Shape;197;p33"/>
          <p:cNvPicPr preferRelativeResize="0"/>
          <p:nvPr/>
        </p:nvPicPr>
        <p:blipFill rotWithShape="1">
          <a:blip r:embed="rId3">
            <a:alphaModFix/>
          </a:blip>
          <a:srcRect t="6871" b="11140"/>
          <a:stretch/>
        </p:blipFill>
        <p:spPr>
          <a:xfrm>
            <a:off x="3910439" y="2273706"/>
            <a:ext cx="3195400" cy="1020725"/>
          </a:xfrm>
          <a:prstGeom prst="rect">
            <a:avLst/>
          </a:prstGeom>
          <a:noFill/>
          <a:ln>
            <a:noFill/>
          </a:ln>
        </p:spPr>
      </p:pic>
      <p:sp>
        <p:nvSpPr>
          <p:cNvPr id="198" name="Google Shape;198;p33"/>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Explore</a:t>
            </a:r>
            <a:endParaRPr b="1"/>
          </a:p>
        </p:txBody>
      </p:sp>
      <p:pic>
        <p:nvPicPr>
          <p:cNvPr id="199" name="Google Shape;199;p33"/>
          <p:cNvPicPr preferRelativeResize="0"/>
          <p:nvPr/>
        </p:nvPicPr>
        <p:blipFill>
          <a:blip r:embed="rId4">
            <a:alphaModFix/>
          </a:blip>
          <a:stretch>
            <a:fillRect/>
          </a:stretch>
        </p:blipFill>
        <p:spPr>
          <a:xfrm rot="-5">
            <a:off x="1838892" y="3766998"/>
            <a:ext cx="2183815" cy="2787030"/>
          </a:xfrm>
          <a:prstGeom prst="rect">
            <a:avLst/>
          </a:prstGeom>
          <a:noFill/>
          <a:ln w="19050" cap="flat" cmpd="sng">
            <a:solidFill>
              <a:srgbClr val="8BA88E"/>
            </a:solidFill>
            <a:prstDash val="solid"/>
            <a:round/>
            <a:headEnd type="none" w="sm" len="sm"/>
            <a:tailEnd type="none" w="sm" len="sm"/>
          </a:ln>
        </p:spPr>
      </p:pic>
      <p:pic>
        <p:nvPicPr>
          <p:cNvPr id="200" name="Google Shape;200;p33"/>
          <p:cNvPicPr preferRelativeResize="0"/>
          <p:nvPr/>
        </p:nvPicPr>
        <p:blipFill>
          <a:blip r:embed="rId5">
            <a:alphaModFix/>
          </a:blip>
          <a:stretch>
            <a:fillRect/>
          </a:stretch>
        </p:blipFill>
        <p:spPr>
          <a:xfrm>
            <a:off x="6525475" y="3847075"/>
            <a:ext cx="4554901" cy="2626875"/>
          </a:xfrm>
          <a:prstGeom prst="rect">
            <a:avLst/>
          </a:prstGeom>
          <a:noFill/>
          <a:ln w="19050" cap="flat" cmpd="sng">
            <a:solidFill>
              <a:srgbClr val="8CA98F"/>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par>
                                <p:cTn id="8" presetID="10" presetClass="entr" presetSubtype="0"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415600" y="694967"/>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1F0CA8"/>
              </a:buClr>
              <a:buSzPts val="2800"/>
              <a:buNone/>
            </a:pPr>
            <a:r>
              <a:rPr lang="en-US" b="1">
                <a:solidFill>
                  <a:srgbClr val="8CA98F"/>
                </a:solidFill>
                <a:latin typeface="Arial"/>
                <a:ea typeface="Arial"/>
                <a:cs typeface="Arial"/>
                <a:sym typeface="Arial"/>
              </a:rPr>
              <a:t>Sonoran Desert Food Chain</a:t>
            </a:r>
            <a:endParaRPr b="1">
              <a:solidFill>
                <a:srgbClr val="8CA98F"/>
              </a:solidFill>
              <a:latin typeface="Arial"/>
              <a:ea typeface="Arial"/>
              <a:cs typeface="Arial"/>
              <a:sym typeface="Arial"/>
            </a:endParaRPr>
          </a:p>
        </p:txBody>
      </p:sp>
      <p:sp>
        <p:nvSpPr>
          <p:cNvPr id="206" name="Google Shape;206;p34"/>
          <p:cNvSpPr txBox="1">
            <a:spLocks noGrp="1"/>
          </p:cNvSpPr>
          <p:nvPr>
            <p:ph type="body" idx="1"/>
          </p:nvPr>
        </p:nvSpPr>
        <p:spPr>
          <a:xfrm>
            <a:off x="698500" y="1458475"/>
            <a:ext cx="11077800" cy="763500"/>
          </a:xfrm>
          <a:prstGeom prst="rect">
            <a:avLst/>
          </a:prstGeom>
          <a:noFill/>
          <a:ln>
            <a:noFill/>
          </a:ln>
        </p:spPr>
        <p:txBody>
          <a:bodyPr spcFirstLastPara="1" wrap="square" lIns="121900" tIns="121900" rIns="121900" bIns="121900" anchor="t" anchorCtr="0">
            <a:noAutofit/>
          </a:bodyPr>
          <a:lstStyle/>
          <a:p>
            <a:pPr marL="0" lvl="0" indent="0" algn="ctr" rtl="0">
              <a:spcBef>
                <a:spcPts val="2133"/>
              </a:spcBef>
              <a:spcAft>
                <a:spcPts val="0"/>
              </a:spcAft>
              <a:buSzPts val="1800"/>
              <a:buNone/>
            </a:pPr>
            <a:r>
              <a:rPr lang="en-US">
                <a:solidFill>
                  <a:schemeClr val="dk1"/>
                </a:solidFill>
                <a:latin typeface="Arial"/>
                <a:ea typeface="Arial"/>
                <a:cs typeface="Arial"/>
                <a:sym typeface="Arial"/>
              </a:rPr>
              <a:t>Next, work together to create up to a six link food chain. You will continue to use slates and arrows to show directions of where the energy is going. Complete your handout with your group. </a:t>
            </a:r>
            <a:endParaRPr>
              <a:solidFill>
                <a:schemeClr val="dk1"/>
              </a:solidFill>
              <a:latin typeface="Arial"/>
              <a:ea typeface="Arial"/>
              <a:cs typeface="Arial"/>
              <a:sym typeface="Arial"/>
            </a:endParaRPr>
          </a:p>
          <a:p>
            <a:pPr marL="0" lvl="0" indent="0" algn="ctr" rtl="0">
              <a:spcBef>
                <a:spcPts val="2133"/>
              </a:spcBef>
              <a:spcAft>
                <a:spcPts val="0"/>
              </a:spcAft>
              <a:buSzPts val="1800"/>
              <a:buNone/>
            </a:pPr>
            <a:endParaRPr sz="2000">
              <a:solidFill>
                <a:schemeClr val="dk1"/>
              </a:solidFill>
              <a:latin typeface="Arial"/>
              <a:ea typeface="Arial"/>
              <a:cs typeface="Arial"/>
              <a:sym typeface="Arial"/>
            </a:endParaRPr>
          </a:p>
          <a:p>
            <a:pPr marL="0" lvl="0" indent="0" algn="ctr" rtl="0">
              <a:spcBef>
                <a:spcPts val="2133"/>
              </a:spcBef>
              <a:spcAft>
                <a:spcPts val="0"/>
              </a:spcAft>
              <a:buSzPts val="1800"/>
              <a:buNone/>
            </a:pPr>
            <a:endParaRPr sz="1867">
              <a:solidFill>
                <a:schemeClr val="dk1"/>
              </a:solidFill>
              <a:latin typeface="Comic Sans MS"/>
              <a:ea typeface="Comic Sans MS"/>
              <a:cs typeface="Comic Sans MS"/>
              <a:sym typeface="Comic Sans MS"/>
            </a:endParaRPr>
          </a:p>
          <a:p>
            <a:pPr marL="0" lvl="0" indent="0" algn="ctr" rtl="0">
              <a:spcBef>
                <a:spcPts val="2133"/>
              </a:spcBef>
              <a:spcAft>
                <a:spcPts val="0"/>
              </a:spcAft>
              <a:buSzPts val="1800"/>
              <a:buNone/>
            </a:pPr>
            <a:endParaRPr sz="1867">
              <a:solidFill>
                <a:schemeClr val="dk1"/>
              </a:solidFill>
              <a:latin typeface="Comic Sans MS"/>
              <a:ea typeface="Comic Sans MS"/>
              <a:cs typeface="Comic Sans MS"/>
              <a:sym typeface="Comic Sans MS"/>
            </a:endParaRPr>
          </a:p>
          <a:p>
            <a:pPr marL="0" lvl="0" indent="0" algn="ctr" rtl="0">
              <a:spcBef>
                <a:spcPts val="2133"/>
              </a:spcBef>
              <a:spcAft>
                <a:spcPts val="0"/>
              </a:spcAft>
              <a:buSzPts val="1800"/>
              <a:buNone/>
            </a:pPr>
            <a:endParaRPr sz="1867">
              <a:solidFill>
                <a:schemeClr val="dk1"/>
              </a:solidFill>
              <a:latin typeface="Comic Sans MS"/>
              <a:ea typeface="Comic Sans MS"/>
              <a:cs typeface="Comic Sans MS"/>
              <a:sym typeface="Comic Sans MS"/>
            </a:endParaRPr>
          </a:p>
          <a:p>
            <a:pPr marL="0" lvl="0" indent="0" algn="ctr" rtl="0">
              <a:spcBef>
                <a:spcPts val="2133"/>
              </a:spcBef>
              <a:spcAft>
                <a:spcPts val="0"/>
              </a:spcAft>
              <a:buClr>
                <a:schemeClr val="dk1"/>
              </a:buClr>
              <a:buSzPts val="1800"/>
              <a:buFont typeface="Arial"/>
              <a:buNone/>
            </a:pPr>
            <a:endParaRPr sz="1867">
              <a:solidFill>
                <a:schemeClr val="dk1"/>
              </a:solidFill>
              <a:latin typeface="Comic Sans MS"/>
              <a:ea typeface="Comic Sans MS"/>
              <a:cs typeface="Comic Sans MS"/>
              <a:sym typeface="Comic Sans MS"/>
            </a:endParaRPr>
          </a:p>
          <a:p>
            <a:pPr marL="0" lvl="0" indent="0" algn="ctr" rtl="0">
              <a:spcBef>
                <a:spcPts val="2133"/>
              </a:spcBef>
              <a:spcAft>
                <a:spcPts val="0"/>
              </a:spcAft>
              <a:buClr>
                <a:schemeClr val="dk1"/>
              </a:buClr>
              <a:buSzPts val="1800"/>
              <a:buFont typeface="Arial"/>
              <a:buNone/>
            </a:pPr>
            <a:endParaRPr sz="1867">
              <a:solidFill>
                <a:schemeClr val="dk1"/>
              </a:solidFill>
              <a:latin typeface="Comic Sans MS"/>
              <a:ea typeface="Comic Sans MS"/>
              <a:cs typeface="Comic Sans MS"/>
              <a:sym typeface="Comic Sans MS"/>
            </a:endParaRPr>
          </a:p>
          <a:p>
            <a:pPr marL="0" lvl="0" indent="0" algn="ctr" rtl="0">
              <a:lnSpc>
                <a:spcPct val="90000"/>
              </a:lnSpc>
              <a:spcBef>
                <a:spcPts val="2133"/>
              </a:spcBef>
              <a:spcAft>
                <a:spcPts val="2133"/>
              </a:spcAft>
              <a:buSzPts val="1800"/>
              <a:buNone/>
            </a:pPr>
            <a:endParaRPr sz="1867">
              <a:solidFill>
                <a:srgbClr val="000000"/>
              </a:solidFill>
              <a:latin typeface="Comic Sans MS"/>
              <a:ea typeface="Comic Sans MS"/>
              <a:cs typeface="Comic Sans MS"/>
              <a:sym typeface="Comic Sans MS"/>
            </a:endParaRPr>
          </a:p>
        </p:txBody>
      </p:sp>
      <p:sp>
        <p:nvSpPr>
          <p:cNvPr id="207" name="Google Shape;207;p34"/>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Explore</a:t>
            </a:r>
            <a:endParaRPr b="1"/>
          </a:p>
        </p:txBody>
      </p:sp>
      <p:sp>
        <p:nvSpPr>
          <p:cNvPr id="208" name="Google Shape;208;p34"/>
          <p:cNvSpPr txBox="1"/>
          <p:nvPr/>
        </p:nvSpPr>
        <p:spPr>
          <a:xfrm>
            <a:off x="415600" y="5570150"/>
            <a:ext cx="11077800" cy="79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2133"/>
              </a:spcBef>
              <a:spcAft>
                <a:spcPts val="2133"/>
              </a:spcAft>
              <a:buNone/>
            </a:pPr>
            <a:r>
              <a:rPr lang="en-US" sz="2200" b="1">
                <a:solidFill>
                  <a:schemeClr val="dk1"/>
                </a:solidFill>
              </a:rPr>
              <a:t>Extension:</a:t>
            </a:r>
            <a:r>
              <a:rPr lang="en-US" sz="2200">
                <a:solidFill>
                  <a:schemeClr val="dk1"/>
                </a:solidFill>
              </a:rPr>
              <a:t> Work together with another table to combine pictures to create the largest food chain. Be sure to use slates and arrows before committing it to your handout. </a:t>
            </a:r>
            <a:endParaRPr sz="2200"/>
          </a:p>
        </p:txBody>
      </p:sp>
      <p:pic>
        <p:nvPicPr>
          <p:cNvPr id="209" name="Google Shape;209;p34"/>
          <p:cNvPicPr preferRelativeResize="0"/>
          <p:nvPr/>
        </p:nvPicPr>
        <p:blipFill>
          <a:blip r:embed="rId3">
            <a:alphaModFix/>
          </a:blip>
          <a:stretch>
            <a:fillRect/>
          </a:stretch>
        </p:blipFill>
        <p:spPr>
          <a:xfrm>
            <a:off x="6443725" y="2767000"/>
            <a:ext cx="4908875" cy="2672201"/>
          </a:xfrm>
          <a:prstGeom prst="rect">
            <a:avLst/>
          </a:prstGeom>
          <a:noFill/>
          <a:ln w="19050" cap="flat" cmpd="sng">
            <a:solidFill>
              <a:srgbClr val="8CA98F"/>
            </a:solidFill>
            <a:prstDash val="solid"/>
            <a:round/>
            <a:headEnd type="none" w="sm" len="sm"/>
            <a:tailEnd type="none" w="sm" len="sm"/>
          </a:ln>
        </p:spPr>
      </p:pic>
      <p:pic>
        <p:nvPicPr>
          <p:cNvPr id="210" name="Google Shape;210;p34"/>
          <p:cNvPicPr preferRelativeResize="0"/>
          <p:nvPr/>
        </p:nvPicPr>
        <p:blipFill>
          <a:blip r:embed="rId4">
            <a:alphaModFix/>
          </a:blip>
          <a:stretch>
            <a:fillRect/>
          </a:stretch>
        </p:blipFill>
        <p:spPr>
          <a:xfrm>
            <a:off x="878721" y="2767000"/>
            <a:ext cx="4740979" cy="2672200"/>
          </a:xfrm>
          <a:prstGeom prst="rect">
            <a:avLst/>
          </a:prstGeom>
          <a:noFill/>
          <a:ln w="19050" cap="flat" cmpd="sng">
            <a:solidFill>
              <a:srgbClr val="8BA88E"/>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5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500"/>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500"/>
                                        <p:tgtEl>
                                          <p:spTgt spid="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Effect transition="in" filter="fade">
                                      <p:cBhvr>
                                        <p:cTn id="22" dur="500"/>
                                        <p:tgtEl>
                                          <p:spTgt spid="2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xEl>
                                              <p:pRg st="4" end="4"/>
                                            </p:txEl>
                                          </p:spTgt>
                                        </p:tgtEl>
                                        <p:attrNameLst>
                                          <p:attrName>style.visibility</p:attrName>
                                        </p:attrNameLst>
                                      </p:cBhvr>
                                      <p:to>
                                        <p:strVal val="visible"/>
                                      </p:to>
                                    </p:set>
                                    <p:animEffect transition="in" filter="fade">
                                      <p:cBhvr>
                                        <p:cTn id="27" dur="500"/>
                                        <p:tgtEl>
                                          <p:spTgt spid="2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
                                            <p:txEl>
                                              <p:pRg st="5" end="5"/>
                                            </p:txEl>
                                          </p:spTgt>
                                        </p:tgtEl>
                                        <p:attrNameLst>
                                          <p:attrName>style.visibility</p:attrName>
                                        </p:attrNameLst>
                                      </p:cBhvr>
                                      <p:to>
                                        <p:strVal val="visible"/>
                                      </p:to>
                                    </p:set>
                                    <p:animEffect transition="in" filter="fade">
                                      <p:cBhvr>
                                        <p:cTn id="32" dur="500"/>
                                        <p:tgtEl>
                                          <p:spTgt spid="2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
                                            <p:txEl>
                                              <p:pRg st="6" end="6"/>
                                            </p:txEl>
                                          </p:spTgt>
                                        </p:tgtEl>
                                        <p:attrNameLst>
                                          <p:attrName>style.visibility</p:attrName>
                                        </p:attrNameLst>
                                      </p:cBhvr>
                                      <p:to>
                                        <p:strVal val="visible"/>
                                      </p:to>
                                    </p:set>
                                    <p:animEffect transition="in" filter="fade">
                                      <p:cBhvr>
                                        <p:cTn id="37" dur="500"/>
                                        <p:tgtEl>
                                          <p:spTgt spid="2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6">
                                            <p:txEl>
                                              <p:pRg st="7" end="7"/>
                                            </p:txEl>
                                          </p:spTgt>
                                        </p:tgtEl>
                                        <p:attrNameLst>
                                          <p:attrName>style.visibility</p:attrName>
                                        </p:attrNameLst>
                                      </p:cBhvr>
                                      <p:to>
                                        <p:strVal val="visible"/>
                                      </p:to>
                                    </p:set>
                                    <p:animEffect transition="in" filter="fade">
                                      <p:cBhvr>
                                        <p:cTn id="42" dur="500"/>
                                        <p:tgtEl>
                                          <p:spTgt spid="2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9"/>
                                        </p:tgtEl>
                                        <p:attrNameLst>
                                          <p:attrName>style.visibility</p:attrName>
                                        </p:attrNameLst>
                                      </p:cBhvr>
                                      <p:to>
                                        <p:strVal val="visible"/>
                                      </p:to>
                                    </p:set>
                                    <p:animEffect transition="in" filter="fade">
                                      <p:cBhvr>
                                        <p:cTn id="51" dur="1000"/>
                                        <p:tgtEl>
                                          <p:spTgt spid="20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8"/>
                                        </p:tgtEl>
                                        <p:attrNameLst>
                                          <p:attrName>style.visibility</p:attrName>
                                        </p:attrNameLst>
                                      </p:cBhvr>
                                      <p:to>
                                        <p:strVal val="visible"/>
                                      </p:to>
                                    </p:set>
                                    <p:animEffect transition="in" filter="fade">
                                      <p:cBhvr>
                                        <p:cTn id="56"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06BAD"/>
        </a:solidFill>
        <a:effectLst/>
      </p:bgPr>
    </p:bg>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1F0CA8"/>
              </a:buClr>
              <a:buSzPts val="2800"/>
              <a:buNone/>
            </a:pPr>
            <a:r>
              <a:rPr lang="en-US" b="1">
                <a:solidFill>
                  <a:srgbClr val="8CA98F"/>
                </a:solidFill>
                <a:latin typeface="Arial"/>
                <a:ea typeface="Arial"/>
                <a:cs typeface="Arial"/>
                <a:sym typeface="Arial"/>
              </a:rPr>
              <a:t>Continued...</a:t>
            </a:r>
            <a:endParaRPr b="1">
              <a:solidFill>
                <a:srgbClr val="8CA98F"/>
              </a:solidFill>
              <a:latin typeface="Arial"/>
              <a:ea typeface="Arial"/>
              <a:cs typeface="Arial"/>
              <a:sym typeface="Arial"/>
            </a:endParaRPr>
          </a:p>
        </p:txBody>
      </p:sp>
      <p:sp>
        <p:nvSpPr>
          <p:cNvPr id="216" name="Google Shape;216;p35"/>
          <p:cNvSpPr txBox="1">
            <a:spLocks noGrp="1"/>
          </p:cNvSpPr>
          <p:nvPr>
            <p:ph type="body" idx="1"/>
          </p:nvPr>
        </p:nvSpPr>
        <p:spPr>
          <a:xfrm>
            <a:off x="415600" y="1602964"/>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1800"/>
              <a:buNone/>
            </a:pPr>
            <a:r>
              <a:rPr lang="en-US">
                <a:solidFill>
                  <a:srgbClr val="000000"/>
                </a:solidFill>
                <a:latin typeface="Arial"/>
                <a:ea typeface="Arial"/>
                <a:cs typeface="Arial"/>
                <a:sym typeface="Arial"/>
              </a:rPr>
              <a:t>Return back to your table group and work together to label the role of each living thing. </a:t>
            </a:r>
            <a:endParaRPr>
              <a:solidFill>
                <a:srgbClr val="000000"/>
              </a:solidFill>
              <a:latin typeface="Arial"/>
              <a:ea typeface="Arial"/>
              <a:cs typeface="Arial"/>
              <a:sym typeface="Arial"/>
            </a:endParaRPr>
          </a:p>
          <a:p>
            <a:pPr marL="0" lvl="0" indent="0" algn="l" rtl="0">
              <a:lnSpc>
                <a:spcPct val="90000"/>
              </a:lnSpc>
              <a:spcBef>
                <a:spcPts val="2133"/>
              </a:spcBef>
              <a:spcAft>
                <a:spcPts val="0"/>
              </a:spcAft>
              <a:buSzPts val="1800"/>
              <a:buNone/>
            </a:pPr>
            <a:endParaRPr>
              <a:latin typeface="Comic Sans MS"/>
              <a:ea typeface="Comic Sans MS"/>
              <a:cs typeface="Comic Sans MS"/>
              <a:sym typeface="Comic Sans MS"/>
            </a:endParaRPr>
          </a:p>
          <a:p>
            <a:pPr marL="0" lvl="0" indent="0" algn="l" rtl="0">
              <a:lnSpc>
                <a:spcPct val="90000"/>
              </a:lnSpc>
              <a:spcBef>
                <a:spcPts val="2133"/>
              </a:spcBef>
              <a:spcAft>
                <a:spcPts val="0"/>
              </a:spcAft>
              <a:buSzPts val="1800"/>
              <a:buNone/>
            </a:pPr>
            <a:endParaRPr>
              <a:latin typeface="Comic Sans MS"/>
              <a:ea typeface="Comic Sans MS"/>
              <a:cs typeface="Comic Sans MS"/>
              <a:sym typeface="Comic Sans MS"/>
            </a:endParaRPr>
          </a:p>
          <a:p>
            <a:pPr marL="0" lvl="0" indent="0" algn="l" rtl="0">
              <a:lnSpc>
                <a:spcPct val="90000"/>
              </a:lnSpc>
              <a:spcBef>
                <a:spcPts val="2133"/>
              </a:spcBef>
              <a:spcAft>
                <a:spcPts val="0"/>
              </a:spcAft>
              <a:buSzPts val="1800"/>
              <a:buNone/>
            </a:pPr>
            <a:endParaRPr>
              <a:latin typeface="Comic Sans MS"/>
              <a:ea typeface="Comic Sans MS"/>
              <a:cs typeface="Comic Sans MS"/>
              <a:sym typeface="Comic Sans MS"/>
            </a:endParaRPr>
          </a:p>
          <a:p>
            <a:pPr marL="0" lvl="0" indent="0" algn="l" rtl="0">
              <a:lnSpc>
                <a:spcPct val="90000"/>
              </a:lnSpc>
              <a:spcBef>
                <a:spcPts val="2133"/>
              </a:spcBef>
              <a:spcAft>
                <a:spcPts val="0"/>
              </a:spcAft>
              <a:buSzPts val="1800"/>
              <a:buNone/>
            </a:pPr>
            <a:endParaRPr>
              <a:latin typeface="Comic Sans MS"/>
              <a:ea typeface="Comic Sans MS"/>
              <a:cs typeface="Comic Sans MS"/>
              <a:sym typeface="Comic Sans MS"/>
            </a:endParaRPr>
          </a:p>
          <a:p>
            <a:pPr marL="0" lvl="0" indent="0" algn="l" rtl="0">
              <a:lnSpc>
                <a:spcPct val="90000"/>
              </a:lnSpc>
              <a:spcBef>
                <a:spcPts val="2133"/>
              </a:spcBef>
              <a:spcAft>
                <a:spcPts val="0"/>
              </a:spcAft>
              <a:buSzPts val="1800"/>
              <a:buNone/>
            </a:pPr>
            <a:r>
              <a:rPr lang="en-US" i="1">
                <a:solidFill>
                  <a:srgbClr val="7369AF"/>
                </a:solidFill>
                <a:latin typeface="Arial"/>
                <a:ea typeface="Arial"/>
                <a:cs typeface="Arial"/>
                <a:sym typeface="Arial"/>
              </a:rPr>
              <a:t>Challenge: Identify the specific consumer (herbivore, omnivore, carnivore).</a:t>
            </a:r>
            <a:endParaRPr i="1">
              <a:solidFill>
                <a:srgbClr val="7369AF"/>
              </a:solidFill>
              <a:latin typeface="Arial"/>
              <a:ea typeface="Arial"/>
              <a:cs typeface="Arial"/>
              <a:sym typeface="Arial"/>
            </a:endParaRPr>
          </a:p>
          <a:p>
            <a:pPr marL="0" lvl="0" indent="0" algn="l" rtl="0">
              <a:lnSpc>
                <a:spcPct val="90000"/>
              </a:lnSpc>
              <a:spcBef>
                <a:spcPts val="2133"/>
              </a:spcBef>
              <a:spcAft>
                <a:spcPts val="2133"/>
              </a:spcAft>
              <a:buSzPts val="1800"/>
              <a:buNone/>
            </a:pPr>
            <a:r>
              <a:rPr lang="en-US" i="1">
                <a:solidFill>
                  <a:srgbClr val="7369AF"/>
                </a:solidFill>
                <a:latin typeface="Arial"/>
                <a:ea typeface="Arial"/>
                <a:cs typeface="Arial"/>
                <a:sym typeface="Arial"/>
              </a:rPr>
              <a:t>Additional challenge: Add a decomposer to one of your food chains!  </a:t>
            </a:r>
            <a:endParaRPr i="1">
              <a:solidFill>
                <a:srgbClr val="7369AF"/>
              </a:solidFill>
              <a:latin typeface="Arial"/>
              <a:ea typeface="Arial"/>
              <a:cs typeface="Arial"/>
              <a:sym typeface="Arial"/>
            </a:endParaRPr>
          </a:p>
        </p:txBody>
      </p:sp>
      <p:pic>
        <p:nvPicPr>
          <p:cNvPr id="217" name="Google Shape;217;p35"/>
          <p:cNvPicPr preferRelativeResize="0"/>
          <p:nvPr/>
        </p:nvPicPr>
        <p:blipFill rotWithShape="1">
          <a:blip r:embed="rId3">
            <a:alphaModFix/>
          </a:blip>
          <a:srcRect t="7132" b="8599"/>
          <a:stretch/>
        </p:blipFill>
        <p:spPr>
          <a:xfrm>
            <a:off x="3934750" y="2722993"/>
            <a:ext cx="4322500" cy="1049080"/>
          </a:xfrm>
          <a:prstGeom prst="rect">
            <a:avLst/>
          </a:prstGeom>
          <a:noFill/>
          <a:ln>
            <a:noFill/>
          </a:ln>
        </p:spPr>
      </p:pic>
      <p:sp>
        <p:nvSpPr>
          <p:cNvPr id="218" name="Google Shape;218;p35"/>
          <p:cNvSpPr txBox="1"/>
          <p:nvPr/>
        </p:nvSpPr>
        <p:spPr>
          <a:xfrm>
            <a:off x="3366092" y="3597369"/>
            <a:ext cx="5567700" cy="4089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1867">
                <a:solidFill>
                  <a:schemeClr val="accent1"/>
                </a:solidFill>
              </a:rPr>
              <a:t>    </a:t>
            </a:r>
            <a:r>
              <a:rPr lang="en-US" sz="2000" i="1">
                <a:solidFill>
                  <a:schemeClr val="accent1"/>
                </a:solidFill>
              </a:rPr>
              <a:t> </a:t>
            </a:r>
            <a:r>
              <a:rPr lang="en-US" sz="2000" i="1">
                <a:solidFill>
                  <a:srgbClr val="8CA98F"/>
                </a:solidFill>
              </a:rPr>
              <a:t>Energy source   Producer       Consumer</a:t>
            </a:r>
            <a:endParaRPr sz="2000" i="1">
              <a:solidFill>
                <a:srgbClr val="8CA98F"/>
              </a:solidFill>
            </a:endParaRPr>
          </a:p>
        </p:txBody>
      </p:sp>
      <p:sp>
        <p:nvSpPr>
          <p:cNvPr id="219" name="Google Shape;219;p35"/>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Explore</a:t>
            </a:r>
            <a:endParaRPr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FAEEB63953B14FAD7AF534009B1224" ma:contentTypeVersion="18" ma:contentTypeDescription="Create a new document." ma:contentTypeScope="" ma:versionID="8a7c05993764498d1310f37084f135e3">
  <xsd:schema xmlns:xsd="http://www.w3.org/2001/XMLSchema" xmlns:xs="http://www.w3.org/2001/XMLSchema" xmlns:p="http://schemas.microsoft.com/office/2006/metadata/properties" xmlns:ns2="738735a5-7f4d-4aa9-af8d-8b071334ac61" xmlns:ns3="52f680d6-3168-4f20-ac6e-dac37dcc420e" targetNamespace="http://schemas.microsoft.com/office/2006/metadata/properties" ma:root="true" ma:fieldsID="fee31713fdf64de48479e68a9736c1b2" ns2:_="" ns3:_="">
    <xsd:import namespace="738735a5-7f4d-4aa9-af8d-8b071334ac61"/>
    <xsd:import namespace="52f680d6-3168-4f20-ac6e-dac37dcc42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8735a5-7f4d-4aa9-af8d-8b071334a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42cad8-58e4-4b48-b6f0-5df54cb6a8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f680d6-3168-4f20-ac6e-dac37dcc42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1af1b-cbcc-47bf-9377-c0fafc255594}" ma:internalName="TaxCatchAll" ma:showField="CatchAllData" ma:web="52f680d6-3168-4f20-ac6e-dac37dcc42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8735a5-7f4d-4aa9-af8d-8b071334ac61">
      <Terms xmlns="http://schemas.microsoft.com/office/infopath/2007/PartnerControls"/>
    </lcf76f155ced4ddcb4097134ff3c332f>
    <TaxCatchAll xmlns="52f680d6-3168-4f20-ac6e-dac37dcc420e" xsi:nil="true"/>
  </documentManagement>
</p:properties>
</file>

<file path=customXml/itemProps1.xml><?xml version="1.0" encoding="utf-8"?>
<ds:datastoreItem xmlns:ds="http://schemas.openxmlformats.org/officeDocument/2006/customXml" ds:itemID="{94FA99D1-8191-4043-A5F6-CC2BD51D8813}"/>
</file>

<file path=customXml/itemProps2.xml><?xml version="1.0" encoding="utf-8"?>
<ds:datastoreItem xmlns:ds="http://schemas.openxmlformats.org/officeDocument/2006/customXml" ds:itemID="{C9B0DD62-F27F-49FB-AB7E-CE0EA091FC48}"/>
</file>

<file path=customXml/itemProps3.xml><?xml version="1.0" encoding="utf-8"?>
<ds:datastoreItem xmlns:ds="http://schemas.openxmlformats.org/officeDocument/2006/customXml" ds:itemID="{A2CEE666-F001-45F4-9241-92C90B768971}"/>
</file>

<file path=docProps/app.xml><?xml version="1.0" encoding="utf-8"?>
<Properties xmlns="http://schemas.openxmlformats.org/officeDocument/2006/extended-properties" xmlns:vt="http://schemas.openxmlformats.org/officeDocument/2006/docPropsVTypes">
  <TotalTime>1</TotalTime>
  <Words>1698</Words>
  <Application>Microsoft Office PowerPoint</Application>
  <PresentationFormat>Widescreen</PresentationFormat>
  <Paragraphs>143</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Calibri</vt:lpstr>
      <vt:lpstr>Comic Sans MS</vt:lpstr>
      <vt:lpstr>Arial</vt:lpstr>
      <vt:lpstr>Corbel</vt:lpstr>
      <vt:lpstr>Basis</vt:lpstr>
      <vt:lpstr>Simple Light</vt:lpstr>
      <vt:lpstr>PowerPoint Presentation</vt:lpstr>
      <vt:lpstr>PowerPoint Presentation</vt:lpstr>
      <vt:lpstr>PowerPoint Presentation</vt:lpstr>
      <vt:lpstr>Food Chains  </vt:lpstr>
      <vt:lpstr>Food Chains</vt:lpstr>
      <vt:lpstr>What do you notice?</vt:lpstr>
      <vt:lpstr>Sonoran Desert Food Chain</vt:lpstr>
      <vt:lpstr>Sonoran Desert Food Chain</vt:lpstr>
      <vt:lpstr>Continued...</vt:lpstr>
      <vt:lpstr>Food Webs</vt:lpstr>
      <vt:lpstr>Consumers</vt:lpstr>
      <vt:lpstr>Prey and Predator</vt:lpstr>
      <vt:lpstr>Transfer of Energy</vt:lpstr>
      <vt:lpstr>Are plants only important to animals as an energy source?</vt:lpstr>
      <vt:lpstr>Plants depend on animals too!</vt:lpstr>
      <vt:lpstr>PowerPoint Presentation</vt:lpstr>
      <vt:lpstr>Weaving a Web</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Kropp</dc:creator>
  <cp:lastModifiedBy>Robin Kropp</cp:lastModifiedBy>
  <cp:revision>2</cp:revision>
  <dcterms:modified xsi:type="dcterms:W3CDTF">2024-08-14T21:52:25Z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0x010100FAFAEEB63953B14FAD7AF534009B1224</vt:lpwstr>
  </property>
</Properties>
</file>